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7" r:id="rId5"/>
  </p:sldMasterIdLst>
  <p:notesMasterIdLst>
    <p:notesMasterId r:id="rId42"/>
  </p:notesMasterIdLst>
  <p:sldIdLst>
    <p:sldId id="551" r:id="rId6"/>
    <p:sldId id="469" r:id="rId7"/>
    <p:sldId id="414" r:id="rId8"/>
    <p:sldId id="476" r:id="rId9"/>
    <p:sldId id="478" r:id="rId10"/>
    <p:sldId id="481" r:id="rId11"/>
    <p:sldId id="482" r:id="rId12"/>
    <p:sldId id="486" r:id="rId13"/>
    <p:sldId id="459" r:id="rId14"/>
    <p:sldId id="543" r:id="rId15"/>
    <p:sldId id="545" r:id="rId16"/>
    <p:sldId id="547" r:id="rId17"/>
    <p:sldId id="554" r:id="rId18"/>
    <p:sldId id="553" r:id="rId19"/>
    <p:sldId id="537" r:id="rId20"/>
    <p:sldId id="546" r:id="rId21"/>
    <p:sldId id="562" r:id="rId22"/>
    <p:sldId id="519" r:id="rId23"/>
    <p:sldId id="518" r:id="rId24"/>
    <p:sldId id="516" r:id="rId25"/>
    <p:sldId id="520" r:id="rId26"/>
    <p:sldId id="531" r:id="rId27"/>
    <p:sldId id="541" r:id="rId28"/>
    <p:sldId id="549" r:id="rId29"/>
    <p:sldId id="542" r:id="rId30"/>
    <p:sldId id="533" r:id="rId31"/>
    <p:sldId id="525" r:id="rId32"/>
    <p:sldId id="535" r:id="rId33"/>
    <p:sldId id="534" r:id="rId34"/>
    <p:sldId id="555" r:id="rId35"/>
    <p:sldId id="556" r:id="rId36"/>
    <p:sldId id="557" r:id="rId37"/>
    <p:sldId id="558" r:id="rId38"/>
    <p:sldId id="559" r:id="rId39"/>
    <p:sldId id="560" r:id="rId40"/>
    <p:sldId id="56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here Presentation" id="{B3A1C5E1-C6C0-0F41-B24F-C28D243A9951}">
          <p14:sldIdLst>
            <p14:sldId id="551"/>
            <p14:sldId id="469"/>
            <p14:sldId id="414"/>
            <p14:sldId id="476"/>
            <p14:sldId id="478"/>
            <p14:sldId id="481"/>
            <p14:sldId id="482"/>
            <p14:sldId id="486"/>
            <p14:sldId id="459"/>
            <p14:sldId id="543"/>
            <p14:sldId id="545"/>
            <p14:sldId id="547"/>
            <p14:sldId id="554"/>
            <p14:sldId id="553"/>
            <p14:sldId id="537"/>
            <p14:sldId id="546"/>
            <p14:sldId id="562"/>
            <p14:sldId id="519"/>
            <p14:sldId id="518"/>
            <p14:sldId id="516"/>
            <p14:sldId id="520"/>
            <p14:sldId id="531"/>
            <p14:sldId id="541"/>
            <p14:sldId id="549"/>
            <p14:sldId id="542"/>
            <p14:sldId id="533"/>
            <p14:sldId id="525"/>
            <p14:sldId id="535"/>
            <p14:sldId id="534"/>
            <p14:sldId id="555"/>
            <p14:sldId id="556"/>
            <p14:sldId id="557"/>
            <p14:sldId id="558"/>
            <p14:sldId id="559"/>
            <p14:sldId id="560"/>
            <p14:sldId id="5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CA"/>
    <a:srgbClr val="E17C00"/>
    <a:srgbClr val="000098"/>
    <a:srgbClr val="028869"/>
    <a:srgbClr val="368F3F"/>
    <a:srgbClr val="8EB4E3"/>
    <a:srgbClr val="C0C0C0"/>
    <a:srgbClr val="0090C8"/>
    <a:srgbClr val="006891"/>
    <a:srgbClr val="009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5" autoAdjust="0"/>
    <p:restoredTop sz="90992" autoAdjust="0"/>
  </p:normalViewPr>
  <p:slideViewPr>
    <p:cSldViewPr snapToGrid="0">
      <p:cViewPr varScale="1">
        <p:scale>
          <a:sx n="63" d="100"/>
          <a:sy n="63" d="100"/>
        </p:scale>
        <p:origin x="114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3F5B4-24E2-406B-A0B7-BD993388AB6C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8BDF5-EBD9-4006-89AE-D3A8533AA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>
                <a:solidFill>
                  <a:srgbClr val="006891"/>
                </a:solidFill>
                <a:latin typeface="Geogrotesque Lg" panose="02000000000000000000" pitchFamily="50" charset="0"/>
              </a:rPr>
              <a:t>aWhere</a:t>
            </a:r>
            <a:r>
              <a:rPr lang="en-US" sz="1200" b="1" dirty="0" smtClean="0">
                <a:solidFill>
                  <a:srgbClr val="006891"/>
                </a:solidFill>
                <a:latin typeface="Geogrotesque Lg" panose="02000000000000000000" pitchFamily="50" charset="0"/>
              </a:rPr>
              <a:t> is an agriculture intelligence company</a:t>
            </a:r>
            <a:endParaRPr lang="en-US" sz="1200" dirty="0" smtClean="0">
              <a:solidFill>
                <a:srgbClr val="006891"/>
              </a:solidFill>
              <a:latin typeface="Geogrotesque Lg" panose="02000000000000000000" pitchFamily="50" charset="0"/>
            </a:endParaRPr>
          </a:p>
          <a:p>
            <a:pPr marL="0" indent="0" algn="ctr">
              <a:buNone/>
            </a:pPr>
            <a:r>
              <a:rPr lang="en-US" sz="1200" dirty="0" smtClean="0">
                <a:solidFill>
                  <a:srgbClr val="006891"/>
                </a:solidFill>
                <a:latin typeface="Geogrotesque Lg" panose="02000000000000000000" pitchFamily="50" charset="0"/>
              </a:rPr>
              <a:t>with the </a:t>
            </a:r>
            <a:r>
              <a:rPr lang="en-US" sz="1200" b="1" dirty="0" smtClean="0">
                <a:solidFill>
                  <a:srgbClr val="006891"/>
                </a:solidFill>
                <a:latin typeface="Geogrotesque Lg" panose="02000000000000000000" pitchFamily="50" charset="0"/>
              </a:rPr>
              <a:t>most complete ag-weather information service </a:t>
            </a:r>
          </a:p>
          <a:p>
            <a:pPr marL="0" indent="0" algn="ctr">
              <a:buNone/>
            </a:pPr>
            <a:r>
              <a:rPr lang="en-US" sz="1200" b="1" dirty="0" smtClean="0">
                <a:solidFill>
                  <a:srgbClr val="006891"/>
                </a:solidFill>
                <a:latin typeface="Geogrotesque Lg" panose="02000000000000000000" pitchFamily="50" charset="0"/>
              </a:rPr>
              <a:t>and insight </a:t>
            </a:r>
            <a:r>
              <a:rPr lang="en-US" sz="1200" dirty="0" smtClean="0">
                <a:solidFill>
                  <a:srgbClr val="006891"/>
                </a:solidFill>
                <a:latin typeface="Geogrotesque Lg" panose="02000000000000000000" pitchFamily="50" charset="0"/>
              </a:rPr>
              <a:t>for </a:t>
            </a:r>
            <a:r>
              <a:rPr lang="en-US" sz="1200" b="1" dirty="0" smtClean="0">
                <a:solidFill>
                  <a:srgbClr val="006891"/>
                </a:solidFill>
                <a:latin typeface="Geogrotesque Lg" panose="02000000000000000000" pitchFamily="50" charset="0"/>
              </a:rPr>
              <a:t>real-time agricultural decisions, globally</a:t>
            </a:r>
            <a:endParaRPr lang="en-US" sz="1200" dirty="0" smtClean="0">
              <a:solidFill>
                <a:srgbClr val="006891"/>
              </a:solidFill>
              <a:latin typeface="Geogrotesque Lg" panose="02000000000000000000" pitchFamily="50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93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AWHERE</a:t>
            </a:r>
          </a:p>
          <a:p>
            <a:r>
              <a:rPr lang="en-US" dirty="0" smtClean="0"/>
              <a:t>First = weather</a:t>
            </a:r>
            <a:r>
              <a:rPr lang="en-US" baseline="0" dirty="0" smtClean="0"/>
              <a:t> data and agricultural intelligence company in the market that focused only on agriculture. Others started elsewhere and are adapting their products to the market without the institutional experience or insight. </a:t>
            </a:r>
          </a:p>
          <a:p>
            <a:r>
              <a:rPr lang="en-US" baseline="0" dirty="0" smtClean="0"/>
              <a:t>Only = wide variety of data sources and advanced processing</a:t>
            </a:r>
          </a:p>
          <a:p>
            <a:r>
              <a:rPr lang="en-US" baseline="0" dirty="0" smtClean="0"/>
              <a:t>Best = technology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1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48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1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9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41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8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4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Clubs (</a:t>
            </a:r>
            <a:r>
              <a:rPr lang="en-US" dirty="0" err="1" smtClean="0"/>
              <a:t>HomeBrew</a:t>
            </a:r>
            <a:r>
              <a:rPr lang="en-US" dirty="0" smtClean="0"/>
              <a:t>, Apple - 1970’s)</a:t>
            </a:r>
          </a:p>
          <a:p>
            <a:r>
              <a:rPr lang="en-US" dirty="0" smtClean="0"/>
              <a:t>“Hackathon” was coined in 1999 by Sun and </a:t>
            </a:r>
            <a:r>
              <a:rPr lang="en-US" dirty="0" err="1" smtClean="0"/>
              <a:t>OpenBSD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8BDF5-EBD9-4006-89AE-D3A8533AA7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0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6783C9-AEB0-43AC-A9BA-9C96876F5582}" type="datetimeFigureOut">
              <a:rPr lang="en-US" smtClean="0"/>
              <a:t>5/12/2016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7" y="0"/>
            <a:ext cx="50634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1854" y="3878662"/>
            <a:ext cx="6953459" cy="87729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55" y="4848032"/>
            <a:ext cx="6953458" cy="49768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25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 smtClean="0"/>
              <a:t>© Copyright 2015, aWhere. All Rights Reserved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3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 smtClean="0"/>
              <a:t>© Copyright 2015, aWhere. All Rights Reserved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70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32" y="123586"/>
            <a:ext cx="10515600" cy="9805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48087" y="6391605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 smtClean="0"/>
              <a:t>© Copyright 2015, aWhere. All Rights Reserved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866" y="6159260"/>
            <a:ext cx="528226" cy="5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67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413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 smtClean="0"/>
              <a:t>© Copyright 2015, aWhere. All Rights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61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 smtClean="0"/>
              <a:t>© Copyright 2015, aWhere. All Rights Reserved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21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 smtClean="0"/>
              <a:t>© Copyright 2015, aWhere. All Rights Reserved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14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 smtClean="0"/>
              <a:t>© Copyright 2015, aWhere. All Rights Reserved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41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 smtClean="0"/>
              <a:t>© Copyright 2015, aWhere. All Rights Reserved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04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528" indent="-312528" algn="l">
              <a:buSzPct val="100000"/>
              <a:buFontTx/>
              <a:buBlip>
                <a:blip r:embed="rId2"/>
              </a:buBlip>
              <a:defRPr/>
            </a:lvl1pPr>
          </a:lstStyle>
          <a:p>
            <a:pPr marL="444500" indent="-444500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Click to edit Master text styles</a:t>
            </a:r>
          </a:p>
          <a:p>
            <a:pPr marL="625056" lvl="1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Second level</a:t>
            </a:r>
          </a:p>
          <a:p>
            <a:pPr marL="937584" lvl="2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Third level</a:t>
            </a:r>
          </a:p>
          <a:p>
            <a:pPr marL="1250112" lvl="3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Fourth level</a:t>
            </a:r>
          </a:p>
          <a:p>
            <a:pPr marL="1562640" lvl="4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700" y="6356821"/>
            <a:ext cx="284410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D9DEC-A4FC-A440-93FB-5CF4883094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3285" y="6356821"/>
            <a:ext cx="3860602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 Copyright 2014, </a:t>
            </a:r>
            <a:r>
              <a:rPr lang="en-US" dirty="0" err="1" smtClean="0"/>
              <a:t>aWhere</a:t>
            </a:r>
            <a:r>
              <a:rPr lang="en-US" dirty="0" smtClean="0"/>
              <a:t>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397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188"/>
            <a:ext cx="12195348" cy="3048837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3798505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87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here_PPT_sect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0"/>
            <a:ext cx="988612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25828" y="5297164"/>
            <a:ext cx="6849496" cy="355085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687" baseline="0">
                <a:solidFill>
                  <a:srgbClr val="1E86ED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Subtitle goes right here</a:t>
            </a:r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25830" y="4493587"/>
            <a:ext cx="6849495" cy="6069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3094" b="1" i="0" baseline="0">
                <a:solidFill>
                  <a:srgbClr val="258C18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09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>
      <p:bgPr>
        <a:gradFill>
          <a:gsLst>
            <a:gs pos="0">
              <a:schemeClr val="accent1"/>
            </a:gs>
            <a:gs pos="34000">
              <a:schemeClr val="accent4">
                <a:lumMod val="20000"/>
                <a:lumOff val="80000"/>
              </a:schemeClr>
            </a:gs>
            <a:gs pos="60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526"/>
            <a:ext cx="12195348" cy="30488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297526"/>
            <a:ext cx="12195348" cy="1392221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72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Where_PPT_title-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59"/>
          <a:stretch/>
        </p:blipFill>
        <p:spPr>
          <a:xfrm>
            <a:off x="12801" y="0"/>
            <a:ext cx="12179199" cy="6845394"/>
          </a:xfrm>
          <a:prstGeom prst="rect">
            <a:avLst/>
          </a:prstGeom>
        </p:spPr>
      </p:pic>
      <p:sp>
        <p:nvSpPr>
          <p:cNvPr id="4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88861" y="4143484"/>
            <a:ext cx="6849496" cy="35508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250" baseline="0">
                <a:solidFill>
                  <a:srgbClr val="1E86ED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Subtitle goes right here</a:t>
            </a:r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88861" y="3339907"/>
            <a:ext cx="6849495" cy="606997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125" b="1" i="0" baseline="0">
                <a:solidFill>
                  <a:srgbClr val="258C18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9905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528" indent="-312528" algn="l">
              <a:buSzPct val="100000"/>
              <a:buFontTx/>
              <a:buBlip>
                <a:blip r:embed="rId2"/>
              </a:buBlip>
              <a:defRPr/>
            </a:lvl1pPr>
          </a:lstStyle>
          <a:p>
            <a:pPr marL="444500" indent="-444500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Click to edit Master text styles</a:t>
            </a:r>
          </a:p>
          <a:p>
            <a:pPr marL="625056" lvl="1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Second level</a:t>
            </a:r>
          </a:p>
          <a:p>
            <a:pPr marL="937584" lvl="2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Third level</a:t>
            </a:r>
          </a:p>
          <a:p>
            <a:pPr marL="1250112" lvl="3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Fourth level</a:t>
            </a:r>
          </a:p>
          <a:p>
            <a:pPr marL="1562640" lvl="4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4244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5B8365F0-C330-493F-B707-9CD7973F9D3C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5/12/2016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067" y="6330953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475C6A32-DD52-4CF1-AE3A-64444956E309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2789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24A32EA8-9A62-4E8F-A7D2-73A43657936E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5/12/2016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773F055F-A925-45B2-BC9E-FB3BE4B5CC5C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9668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2528" indent="-312528" algn="l">
              <a:buSzPct val="100000"/>
              <a:buFontTx/>
              <a:buBlip>
                <a:blip r:embed="rId2"/>
              </a:buBlip>
              <a:defRPr/>
            </a:lvl1pPr>
          </a:lstStyle>
          <a:p>
            <a:pPr marL="444500" indent="-444500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Click to edit Master text styles</a:t>
            </a:r>
          </a:p>
          <a:p>
            <a:pPr marL="625056" lvl="1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Second level</a:t>
            </a:r>
          </a:p>
          <a:p>
            <a:pPr marL="937584" lvl="2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Third level</a:t>
            </a:r>
          </a:p>
          <a:p>
            <a:pPr marL="1250112" lvl="3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Fourth level</a:t>
            </a:r>
          </a:p>
          <a:p>
            <a:pPr marL="1562640" lvl="4" indent="-312528" algn="l">
              <a:buSzPct val="100000"/>
              <a:buFontTx/>
              <a:buBlip>
                <a:blip r:embed="rId2"/>
              </a:buBlip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700" y="6356821"/>
            <a:ext cx="284410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0751"/>
            <a:fld id="{282D9DEC-A4FC-A440-93FB-5CF488309484}" type="slidenum">
              <a:rPr lang="en-US" kern="0" smtClean="0">
                <a:solidFill>
                  <a:prstClr val="black">
                    <a:tint val="75000"/>
                  </a:prstClr>
                </a:solidFill>
                <a:sym typeface="Helvetica Light"/>
              </a:rPr>
              <a:pPr defTabSz="410751"/>
              <a:t>‹#›</a:t>
            </a:fld>
            <a:endParaRPr lang="en-US" kern="0" dirty="0">
              <a:solidFill>
                <a:prstClr val="black">
                  <a:tint val="75000"/>
                </a:prstClr>
              </a:solidFill>
              <a:sym typeface="Helvetica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3285" y="6356821"/>
            <a:ext cx="3860602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 Copyright 2014,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aWhere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. All Rights Reserved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7574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5B8365F0-C330-493F-B707-9CD7973F9D3C}" type="datetimeFigureOut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5/12/2016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2067" y="6330953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defTabSz="410751"/>
            <a:fld id="{475C6A32-DD52-4CF1-AE3A-64444956E309}" type="slidenum">
              <a:rPr lang="en-US" sz="2531" kern="0" smtClean="0">
                <a:solidFill>
                  <a:sysClr val="windowText" lastClr="000000"/>
                </a:solidFill>
                <a:sym typeface="Helvetica Light"/>
              </a:rPr>
              <a:pPr algn="ctr" defTabSz="410751"/>
              <a:t>‹#›</a:t>
            </a:fld>
            <a:endParaRPr lang="en-US" sz="2531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2230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3301"/>
            <a:ext cx="12198700" cy="304967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063481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20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5978"/>
            <a:ext cx="12195348" cy="30488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42086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8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1569711" y="1384433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33" y="24929"/>
            <a:ext cx="4114800" cy="1543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163"/>
            <a:ext cx="12195348" cy="30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7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7526"/>
            <a:ext cx="12195348" cy="30488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2818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93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973370" y="1935936"/>
            <a:ext cx="6321326" cy="87729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73372" y="2905305"/>
            <a:ext cx="6321325" cy="49769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1844"/>
            <a:ext cx="12198700" cy="30496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V="1">
            <a:off x="1569711" y="914526"/>
            <a:ext cx="91440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7" y="78225"/>
            <a:ext cx="2426798" cy="91004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281844"/>
            <a:ext cx="12195348" cy="1407903"/>
          </a:xfrm>
          <a:prstGeom prst="rect">
            <a:avLst/>
          </a:prstGeom>
          <a:gradFill>
            <a:gsLst>
              <a:gs pos="1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11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 smtClean="0"/>
              <a:t>© Copyright 2015, aWhere. All Rights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1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 smtClean="0"/>
              <a:t>© Copyright 2015, aWhere. All Rights Reserved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76" y="6327682"/>
            <a:ext cx="385149" cy="435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3391071" y="6250072"/>
            <a:ext cx="548640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1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897459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© Copyright 2015, aWhere. All Rights Reserved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1288" y="6356350"/>
            <a:ext cx="492512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804251F-7CDA-4DEC-86A6-7F343FA44A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3" r:id="rId3"/>
    <p:sldLayoutId id="2147483662" r:id="rId4"/>
    <p:sldLayoutId id="2147483661" r:id="rId5"/>
    <p:sldLayoutId id="2147483664" r:id="rId6"/>
    <p:sldLayoutId id="2147483675" r:id="rId7"/>
    <p:sldLayoutId id="2147483650" r:id="rId8"/>
    <p:sldLayoutId id="2147483651" r:id="rId9"/>
    <p:sldLayoutId id="2147483652" r:id="rId10"/>
    <p:sldLayoutId id="2147483653" r:id="rId11"/>
    <p:sldLayoutId id="2147483660" r:id="rId12"/>
    <p:sldLayoutId id="214748367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6" r:id="rId19"/>
    <p:sldLayoutId id="2147483676" r:id="rId20"/>
    <p:sldLayoutId id="214748367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3"/>
        </a:buBlip>
        <a:defRPr sz="2800" kern="1200">
          <a:solidFill>
            <a:schemeClr val="bg1">
              <a:lumMod val="50000"/>
            </a:schemeClr>
          </a:solidFill>
          <a:latin typeface="Geogrotesque Md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Where_PPT_content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44" y="0"/>
            <a:ext cx="9126912" cy="685430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0196" y="1132999"/>
            <a:ext cx="10971609" cy="499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44500" indent="-444500" algn="l">
              <a:buSzPct val="100000"/>
              <a:buFontTx/>
              <a:buBlip>
                <a:blip r:embed="rId9"/>
              </a:buBlip>
            </a:pPr>
            <a:r>
              <a:rPr lang="en-US" dirty="0" smtClean="0"/>
              <a:t>Click to edit Master text styles</a:t>
            </a:r>
          </a:p>
          <a:p>
            <a:pPr marL="833450" lvl="1" indent="-416725" algn="l">
              <a:buSzPct val="100000"/>
              <a:buFontTx/>
              <a:buBlip>
                <a:blip r:embed="rId9"/>
              </a:buBlip>
            </a:pPr>
            <a:r>
              <a:rPr lang="en-US" dirty="0" smtClean="0"/>
              <a:t>Second level</a:t>
            </a:r>
          </a:p>
          <a:p>
            <a:pPr marL="1250174" lvl="2" indent="-416725" algn="l">
              <a:buSzPct val="100000"/>
              <a:buFontTx/>
              <a:buBlip>
                <a:blip r:embed="rId9"/>
              </a:buBlip>
            </a:pPr>
            <a:r>
              <a:rPr lang="en-US" dirty="0" smtClean="0"/>
              <a:t>Third level</a:t>
            </a:r>
          </a:p>
          <a:p>
            <a:pPr marL="1666899" lvl="3" indent="-416725" algn="l">
              <a:buSzPct val="100000"/>
              <a:buFontTx/>
              <a:buBlip>
                <a:blip r:embed="rId9"/>
              </a:buBlip>
            </a:pPr>
            <a:r>
              <a:rPr lang="en-US" dirty="0" smtClean="0"/>
              <a:t>Fourth level</a:t>
            </a:r>
          </a:p>
          <a:p>
            <a:pPr marL="2083624" lvl="4" indent="-416725" algn="l">
              <a:buSzPct val="100000"/>
              <a:buFontTx/>
              <a:buBlip>
                <a:blip r:embed="rId9"/>
              </a:buBlip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10196" y="274588"/>
            <a:ext cx="10971609" cy="858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1424800" y="6386260"/>
            <a:ext cx="610195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defTabSz="410751"/>
            <a:r>
              <a:rPr lang="en-US" kern="0" smtClean="0">
                <a:solidFill>
                  <a:prstClr val="white">
                    <a:lumMod val="65000"/>
                  </a:prstClr>
                </a:solidFill>
                <a:sym typeface="Helvetica Light"/>
              </a:rPr>
              <a:t>&lt;#&gt;</a:t>
            </a:r>
            <a:endParaRPr lang="en-US" kern="0" dirty="0">
              <a:solidFill>
                <a:prstClr val="white">
                  <a:lumMod val="65000"/>
                </a:prstClr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813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transition spd="med"/>
  <p:txStyles>
    <p:titleStyle>
      <a:lvl1pPr algn="l" defTabSz="547695">
        <a:defRPr sz="5062" b="1" i="0">
          <a:solidFill>
            <a:srgbClr val="008000"/>
          </a:solidFill>
          <a:latin typeface="+mn-lt"/>
          <a:ea typeface="+mn-ea"/>
          <a:cs typeface="+mn-cs"/>
          <a:sym typeface="Helvetica Light"/>
        </a:defRPr>
      </a:lvl1pPr>
      <a:lvl2pPr indent="214315" algn="ctr" defTabSz="547695">
        <a:defRPr sz="7500">
          <a:latin typeface="+mn-lt"/>
          <a:ea typeface="+mn-ea"/>
          <a:cs typeface="+mn-cs"/>
          <a:sym typeface="Helvetica Light"/>
        </a:defRPr>
      </a:lvl2pPr>
      <a:lvl3pPr indent="428631" algn="ctr" defTabSz="547695">
        <a:defRPr sz="7500">
          <a:latin typeface="+mn-lt"/>
          <a:ea typeface="+mn-ea"/>
          <a:cs typeface="+mn-cs"/>
          <a:sym typeface="Helvetica Light"/>
        </a:defRPr>
      </a:lvl3pPr>
      <a:lvl4pPr indent="642947" algn="ctr" defTabSz="547695">
        <a:defRPr sz="7500">
          <a:latin typeface="+mn-lt"/>
          <a:ea typeface="+mn-ea"/>
          <a:cs typeface="+mn-cs"/>
          <a:sym typeface="Helvetica Light"/>
        </a:defRPr>
      </a:lvl4pPr>
      <a:lvl5pPr indent="857262" algn="ctr" defTabSz="547695">
        <a:defRPr sz="7500">
          <a:latin typeface="+mn-lt"/>
          <a:ea typeface="+mn-ea"/>
          <a:cs typeface="+mn-cs"/>
          <a:sym typeface="Helvetica Light"/>
        </a:defRPr>
      </a:lvl5pPr>
      <a:lvl6pPr indent="1071578" algn="ctr" defTabSz="547695">
        <a:defRPr sz="7500">
          <a:latin typeface="+mn-lt"/>
          <a:ea typeface="+mn-ea"/>
          <a:cs typeface="+mn-cs"/>
          <a:sym typeface="Helvetica Light"/>
        </a:defRPr>
      </a:lvl6pPr>
      <a:lvl7pPr indent="1285893" algn="ctr" defTabSz="547695">
        <a:defRPr sz="7500">
          <a:latin typeface="+mn-lt"/>
          <a:ea typeface="+mn-ea"/>
          <a:cs typeface="+mn-cs"/>
          <a:sym typeface="Helvetica Light"/>
        </a:defRPr>
      </a:lvl7pPr>
      <a:lvl8pPr indent="1500209" algn="ctr" defTabSz="547695">
        <a:defRPr sz="7500">
          <a:latin typeface="+mn-lt"/>
          <a:ea typeface="+mn-ea"/>
          <a:cs typeface="+mn-cs"/>
          <a:sym typeface="Helvetica Light"/>
        </a:defRPr>
      </a:lvl8pPr>
      <a:lvl9pPr indent="1714525" algn="ctr" defTabSz="547695">
        <a:defRPr sz="7500">
          <a:latin typeface="+mn-lt"/>
          <a:ea typeface="+mn-ea"/>
          <a:cs typeface="+mn-cs"/>
          <a:sym typeface="Helvetica Light"/>
        </a:defRPr>
      </a:lvl9pPr>
    </p:titleStyle>
    <p:bodyStyle>
      <a:lvl1pPr marL="312528" indent="-312528" algn="l" defTabSz="547695">
        <a:spcBef>
          <a:spcPts val="3937"/>
        </a:spcBef>
        <a:buSzPct val="100000"/>
        <a:buFontTx/>
        <a:buBlip>
          <a:blip r:embed="rId9"/>
        </a:buBlip>
        <a:defRPr sz="337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1pPr>
      <a:lvl2pPr marL="833450" indent="-416725" algn="l" defTabSz="547695">
        <a:spcBef>
          <a:spcPts val="3937"/>
        </a:spcBef>
        <a:buSzPct val="100000"/>
        <a:buFontTx/>
        <a:buBlip>
          <a:blip r:embed="rId9"/>
        </a:buBlip>
        <a:defRPr sz="3000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2pPr>
      <a:lvl3pPr marL="1250174" indent="-416725" algn="l" defTabSz="547695">
        <a:spcBef>
          <a:spcPts val="3937"/>
        </a:spcBef>
        <a:buSzPct val="100000"/>
        <a:buFontTx/>
        <a:buBlip>
          <a:blip r:embed="rId9"/>
        </a:buBlip>
        <a:defRPr sz="262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3pPr>
      <a:lvl4pPr marL="1666899" indent="-416725" algn="l" defTabSz="547695">
        <a:spcBef>
          <a:spcPts val="3937"/>
        </a:spcBef>
        <a:buSzPct val="100000"/>
        <a:buFontTx/>
        <a:buBlip>
          <a:blip r:embed="rId9"/>
        </a:buBlip>
        <a:defRPr sz="2250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4pPr>
      <a:lvl5pPr marL="2083624" indent="-416725" algn="l" defTabSz="547695">
        <a:spcBef>
          <a:spcPts val="3937"/>
        </a:spcBef>
        <a:buSzPct val="100000"/>
        <a:buFontTx/>
        <a:buBlip>
          <a:blip r:embed="rId9"/>
        </a:buBlip>
        <a:defRPr sz="1875">
          <a:solidFill>
            <a:schemeClr val="bg1">
              <a:lumMod val="65000"/>
            </a:schemeClr>
          </a:solidFill>
          <a:latin typeface="+mn-lt"/>
          <a:ea typeface="+mn-ea"/>
          <a:cs typeface="+mn-cs"/>
          <a:sym typeface="Helvetica Light"/>
        </a:defRPr>
      </a:lvl5pPr>
      <a:lvl6pPr marL="2500349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6pPr>
      <a:lvl7pPr marL="2917073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7pPr>
      <a:lvl8pPr marL="3333798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8pPr>
      <a:lvl9pPr marL="3750523" indent="-416725" defTabSz="547695">
        <a:spcBef>
          <a:spcPts val="3937"/>
        </a:spcBef>
        <a:buSzPct val="75000"/>
        <a:buChar char="•"/>
        <a:defRPr sz="3375">
          <a:latin typeface="+mn-lt"/>
          <a:ea typeface="+mn-ea"/>
          <a:cs typeface="+mn-cs"/>
          <a:sym typeface="Helvetica Light"/>
        </a:defRPr>
      </a:lvl9pPr>
    </p:bodyStyle>
    <p:otherStyle>
      <a:lvl1pPr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14315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28631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42947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857262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071578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285893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500209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714525" algn="ctr" defTabSz="547695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cid:image004.jpg@01D1A6F9.F7CB7A3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tiff"/><Relationship Id="rId4" Type="http://schemas.openxmlformats.org/officeDocument/2006/relationships/image" Target="../media/image17.jp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Hack4Farming</a:t>
            </a:r>
            <a:br>
              <a:rPr lang="en-US" dirty="0" smtClean="0"/>
            </a:br>
            <a:r>
              <a:rPr lang="en-US" dirty="0" smtClean="0"/>
              <a:t>Hyderabad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May 12-13, 2016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364967"/>
            <a:ext cx="12192000" cy="2587924"/>
          </a:xfrm>
          <a:prstGeom prst="rect">
            <a:avLst/>
          </a:prstGeom>
          <a:gradFill>
            <a:gsLst>
              <a:gs pos="0">
                <a:srgbClr val="1F5A26">
                  <a:alpha val="0"/>
                </a:srgbClr>
              </a:gs>
              <a:gs pos="100000">
                <a:srgbClr val="1F5A2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31" y="-225287"/>
            <a:ext cx="9512576" cy="15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6" y="271670"/>
            <a:ext cx="4682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What is an API?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5593" y="1858448"/>
            <a:ext cx="696899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Application Programming Interface (API)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 </a:t>
            </a:r>
            <a:r>
              <a:rPr lang="en-US" sz="2800" dirty="0">
                <a:solidFill>
                  <a:schemeClr val="bg1"/>
                </a:solidFill>
              </a:rPr>
              <a:t>set of functions and procedures that allow the creation of applications which access the features or data of an operating system, application, or other service.</a:t>
            </a:r>
            <a:endParaRPr lang="en-US" sz="2800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91" y="1709531"/>
            <a:ext cx="2986156" cy="22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827059" y="805417"/>
            <a:ext cx="7996517" cy="5368930"/>
            <a:chOff x="0" y="3940662"/>
            <a:chExt cx="12192000" cy="8185813"/>
          </a:xfrm>
          <a:effectLst>
            <a:outerShdw blurRad="139700" dir="16200000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62557"/>
              <a:ext cx="12192000" cy="746391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40662"/>
              <a:ext cx="12192000" cy="72189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02195" y="805417"/>
            <a:ext cx="460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93C9"/>
                </a:solidFill>
              </a:rPr>
              <a:t>The aWhere Developer Community provides everything needed to </a:t>
            </a:r>
            <a:br>
              <a:rPr lang="en-US" sz="2400" b="1" dirty="0" smtClean="0">
                <a:solidFill>
                  <a:srgbClr val="0093C9"/>
                </a:solidFill>
              </a:rPr>
            </a:br>
            <a:r>
              <a:rPr lang="en-US" sz="2400" b="1" dirty="0" smtClean="0">
                <a:solidFill>
                  <a:srgbClr val="0093C9"/>
                </a:solidFill>
              </a:rPr>
              <a:t>get started &amp; stay moving </a:t>
            </a:r>
            <a:br>
              <a:rPr lang="en-US" sz="2400" b="1" dirty="0" smtClean="0">
                <a:solidFill>
                  <a:srgbClr val="0093C9"/>
                </a:solidFill>
              </a:rPr>
            </a:br>
            <a:r>
              <a:rPr lang="en-US" sz="2400" b="1" dirty="0" smtClean="0">
                <a:solidFill>
                  <a:srgbClr val="0093C9"/>
                </a:solidFill>
              </a:rPr>
              <a:t>with the API Platform.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2195" y="2672704"/>
            <a:ext cx="50968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Comprehensive Documentation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Tutorials &amp; Best Practices</a:t>
            </a:r>
            <a:endParaRPr lang="en-US" sz="2200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Sample Code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Postman &amp; Swagger </a:t>
            </a:r>
            <a:r>
              <a:rPr lang="en-US" sz="2200" dirty="0" smtClean="0"/>
              <a:t>Definitions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Support Community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Self-Service API Keys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i="1" dirty="0" smtClean="0"/>
              <a:t>Coming in Q4 2016: </a:t>
            </a:r>
            <a:r>
              <a:rPr lang="en-US" sz="2200" dirty="0" smtClean="0"/>
              <a:t>Access to metrics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/>
          </a:p>
          <a:p>
            <a:r>
              <a:rPr lang="en-US" sz="2200" dirty="0" smtClean="0">
                <a:solidFill>
                  <a:srgbClr val="E17C00"/>
                </a:solidFill>
              </a:rPr>
              <a:t>Get started with a trial at</a:t>
            </a:r>
          </a:p>
          <a:p>
            <a:r>
              <a:rPr lang="en-US" sz="2200" b="1" dirty="0" err="1" smtClean="0">
                <a:solidFill>
                  <a:srgbClr val="E17C00"/>
                </a:solidFill>
              </a:rPr>
              <a:t>developer.awhere.com</a:t>
            </a:r>
            <a:endParaRPr lang="en-US" sz="2200" b="1" dirty="0">
              <a:solidFill>
                <a:srgbClr val="E17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25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6" y="271670"/>
            <a:ext cx="6601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API Solution Examples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ICT for Agriculture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4132" y="1825625"/>
            <a:ext cx="7653204" cy="4351338"/>
          </a:xfrm>
        </p:spPr>
        <p:txBody>
          <a:bodyPr/>
          <a:lstStyle/>
          <a:p>
            <a:r>
              <a:rPr lang="en-US" dirty="0"/>
              <a:t>Personalized </a:t>
            </a:r>
            <a:r>
              <a:rPr lang="en-US" dirty="0" smtClean="0"/>
              <a:t>weather forecast and agronomic </a:t>
            </a:r>
            <a:r>
              <a:rPr lang="en-US" dirty="0"/>
              <a:t>tips </a:t>
            </a:r>
            <a:r>
              <a:rPr lang="en-US" dirty="0" smtClean="0"/>
              <a:t>to farmers</a:t>
            </a:r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upported </a:t>
            </a:r>
            <a:r>
              <a:rPr lang="en-US" dirty="0"/>
              <a:t>with Call Center Apps</a:t>
            </a:r>
          </a:p>
          <a:p>
            <a:r>
              <a:rPr lang="en-US" dirty="0"/>
              <a:t>Farmers are equipped to make </a:t>
            </a:r>
            <a:r>
              <a:rPr lang="en-US" dirty="0" smtClean="0"/>
              <a:t>better </a:t>
            </a:r>
            <a:r>
              <a:rPr lang="en-US" dirty="0"/>
              <a:t>growing </a:t>
            </a:r>
            <a:r>
              <a:rPr lang="en-US" dirty="0" smtClean="0"/>
              <a:t>decisions</a:t>
            </a:r>
          </a:p>
          <a:p>
            <a:endParaRPr lang="en-US" dirty="0"/>
          </a:p>
          <a:p>
            <a:r>
              <a:rPr lang="en-US" dirty="0" smtClean="0"/>
              <a:t>Technology: </a:t>
            </a:r>
            <a:r>
              <a:rPr lang="en-US" dirty="0" err="1" smtClean="0"/>
              <a:t>aWhere</a:t>
            </a:r>
            <a:r>
              <a:rPr lang="en-US" dirty="0" smtClean="0"/>
              <a:t> API, PHP, SMS</a:t>
            </a:r>
            <a:r>
              <a:rPr lang="en-US" dirty="0"/>
              <a:t>, USSD, Voice and Mobile Apps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709" y="867686"/>
            <a:ext cx="1727787" cy="1439822"/>
          </a:xfrm>
          <a:prstGeom prst="ellipse">
            <a:avLst/>
          </a:prstGeom>
          <a:ln w="3810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787" y="3358387"/>
            <a:ext cx="1786256" cy="1503285"/>
          </a:xfrm>
          <a:prstGeom prst="ellipse">
            <a:avLst/>
          </a:prstGeom>
          <a:ln w="38100"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0083319" y="4467712"/>
            <a:ext cx="596037" cy="1103431"/>
            <a:chOff x="4356812" y="1048703"/>
            <a:chExt cx="1133582" cy="28098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15453" r="14949"/>
            <a:stretch/>
          </p:blipFill>
          <p:spPr>
            <a:xfrm>
              <a:off x="4356812" y="1048703"/>
              <a:ext cx="1133582" cy="280987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537055" y="1476388"/>
              <a:ext cx="790221" cy="1013177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7055" y="1482100"/>
              <a:ext cx="764909" cy="781183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 t="7909" r="15389" b="56088"/>
          <a:stretch/>
        </p:blipFill>
        <p:spPr>
          <a:xfrm>
            <a:off x="10006496" y="1986171"/>
            <a:ext cx="1866472" cy="1157029"/>
          </a:xfrm>
          <a:prstGeom prst="rect">
            <a:avLst/>
          </a:prstGeom>
        </p:spPr>
      </p:pic>
      <p:pic>
        <p:nvPicPr>
          <p:cNvPr id="14" name="Picture 6" descr="Image result for Weather app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190" y="5019427"/>
            <a:ext cx="728102" cy="79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3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Scouting Application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424132" y="1825625"/>
            <a:ext cx="10091468" cy="4351338"/>
          </a:xfrm>
        </p:spPr>
        <p:txBody>
          <a:bodyPr/>
          <a:lstStyle/>
          <a:p>
            <a:r>
              <a:rPr lang="en-US" dirty="0" smtClean="0"/>
              <a:t>Pest and disease observations</a:t>
            </a:r>
          </a:p>
          <a:p>
            <a:r>
              <a:rPr lang="en-US" dirty="0" smtClean="0"/>
              <a:t>Prediction of where and what to look for</a:t>
            </a:r>
          </a:p>
          <a:p>
            <a:r>
              <a:rPr lang="en-US" dirty="0" smtClean="0"/>
              <a:t>Prediction of pest and disease risk levels</a:t>
            </a:r>
          </a:p>
          <a:p>
            <a:r>
              <a:rPr lang="en-US" dirty="0" smtClean="0"/>
              <a:t>Forecasts</a:t>
            </a:r>
          </a:p>
          <a:p>
            <a:endParaRPr lang="en-US" dirty="0"/>
          </a:p>
          <a:p>
            <a:r>
              <a:rPr lang="en-US" dirty="0" smtClean="0"/>
              <a:t>Technology: </a:t>
            </a:r>
            <a:r>
              <a:rPr lang="en-US" dirty="0" err="1" smtClean="0"/>
              <a:t>aWhere</a:t>
            </a:r>
            <a:r>
              <a:rPr lang="en-US" dirty="0" smtClean="0"/>
              <a:t> API, iPad iOS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71" y="1925879"/>
            <a:ext cx="4479285" cy="34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dia2016DiffSumPrecFromLTN0303to0401_Map-ANIMATION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336" y="470453"/>
            <a:ext cx="3592575" cy="34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4132" y="1825625"/>
            <a:ext cx="7653204" cy="4351338"/>
          </a:xfrm>
        </p:spPr>
        <p:txBody>
          <a:bodyPr/>
          <a:lstStyle/>
          <a:p>
            <a:r>
              <a:rPr lang="en-US" dirty="0" smtClean="0"/>
              <a:t>Monitoring weather based stress e.g. precipitation to normal</a:t>
            </a:r>
          </a:p>
          <a:p>
            <a:r>
              <a:rPr lang="en-US" dirty="0" smtClean="0"/>
              <a:t>Prediction of crop production based on past yield correlations</a:t>
            </a:r>
          </a:p>
          <a:p>
            <a:r>
              <a:rPr lang="en-US" dirty="0" smtClean="0"/>
              <a:t>Assess specific crop growing areas</a:t>
            </a:r>
          </a:p>
          <a:p>
            <a:endParaRPr lang="en-US" dirty="0" smtClean="0"/>
          </a:p>
          <a:p>
            <a:r>
              <a:rPr lang="en-US" dirty="0" smtClean="0"/>
              <a:t>Technology: </a:t>
            </a:r>
            <a:r>
              <a:rPr lang="en-US" dirty="0" err="1" smtClean="0"/>
              <a:t>aWhere</a:t>
            </a:r>
            <a:r>
              <a:rPr lang="en-US" dirty="0" smtClean="0"/>
              <a:t> API, R Studio, HP Vertica</a:t>
            </a:r>
            <a:endParaRPr lang="en-US" dirty="0"/>
          </a:p>
        </p:txBody>
      </p:sp>
      <p:pic>
        <p:nvPicPr>
          <p:cNvPr id="4" name="Picture 3" descr="cid:image004.png@01D1A6F9.531E57A0"/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42" y="3600603"/>
            <a:ext cx="2530662" cy="25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394" y="5424595"/>
            <a:ext cx="1202942" cy="12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Country and Regional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4132" y="1825625"/>
            <a:ext cx="5115277" cy="4351338"/>
          </a:xfrm>
        </p:spPr>
        <p:txBody>
          <a:bodyPr/>
          <a:lstStyle/>
          <a:p>
            <a:r>
              <a:rPr lang="en-US" dirty="0" smtClean="0"/>
              <a:t>Integrate into dashboards</a:t>
            </a:r>
          </a:p>
          <a:p>
            <a:r>
              <a:rPr lang="en-US" dirty="0" smtClean="0"/>
              <a:t>Village level data</a:t>
            </a:r>
          </a:p>
          <a:p>
            <a:r>
              <a:rPr lang="en-US" dirty="0" smtClean="0"/>
              <a:t>Seasonal progress</a:t>
            </a:r>
          </a:p>
          <a:p>
            <a:r>
              <a:rPr lang="en-US" dirty="0" smtClean="0"/>
              <a:t>Weather forecasts</a:t>
            </a:r>
          </a:p>
          <a:p>
            <a:r>
              <a:rPr lang="en-US" dirty="0" smtClean="0"/>
              <a:t>Spatial distribution of weather and crop stress</a:t>
            </a:r>
          </a:p>
          <a:p>
            <a:endParaRPr lang="en-US" dirty="0" smtClean="0"/>
          </a:p>
          <a:p>
            <a:r>
              <a:rPr lang="en-US" dirty="0" smtClean="0"/>
              <a:t>Technology: </a:t>
            </a:r>
            <a:r>
              <a:rPr lang="en-US" dirty="0" err="1" smtClean="0"/>
              <a:t>aWhere</a:t>
            </a:r>
            <a:r>
              <a:rPr lang="en-US" dirty="0" smtClean="0"/>
              <a:t> API, Azure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961" y="1825625"/>
            <a:ext cx="59068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2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Hackathon – Extension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4132" y="1825625"/>
            <a:ext cx="4492425" cy="4351338"/>
          </a:xfrm>
        </p:spPr>
        <p:txBody>
          <a:bodyPr/>
          <a:lstStyle/>
          <a:p>
            <a:r>
              <a:rPr lang="en-US" dirty="0" smtClean="0"/>
              <a:t>Track extension area farmers</a:t>
            </a:r>
          </a:p>
          <a:p>
            <a:r>
              <a:rPr lang="en-US" dirty="0" smtClean="0"/>
              <a:t>Analyze crop stress and prioritize visits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Technology: </a:t>
            </a:r>
            <a:r>
              <a:rPr lang="en-US" dirty="0" err="1" smtClean="0"/>
              <a:t>aWhereAPI</a:t>
            </a:r>
            <a:r>
              <a:rPr lang="en-US" dirty="0" smtClean="0"/>
              <a:t>, PHP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70" y="4154495"/>
            <a:ext cx="7176051" cy="25463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61" y="1104182"/>
            <a:ext cx="3786868" cy="28401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17094" y="3077964"/>
            <a:ext cx="3134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EXTEND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UNDP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ActionHack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Zambia, March 2016</a:t>
            </a:r>
          </a:p>
        </p:txBody>
      </p:sp>
    </p:spTree>
    <p:extLst>
      <p:ext uri="{BB962C8B-B14F-4D97-AF65-F5344CB8AC3E}">
        <p14:creationId xmlns:p14="http://schemas.microsoft.com/office/powerpoint/2010/main" val="34096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6" y="271670"/>
            <a:ext cx="6487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What is a Hackathon?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13024" y="878209"/>
            <a:ext cx="6834047" cy="5125535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5045772" y="1371600"/>
            <a:ext cx="2533650" cy="2565400"/>
          </a:xfrm>
          <a:prstGeom prst="noSmoking">
            <a:avLst>
              <a:gd name="adj" fmla="val 122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97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4294967295"/>
          </p:nvPr>
        </p:nvSpPr>
        <p:spPr>
          <a:xfrm>
            <a:off x="470452" y="1335468"/>
            <a:ext cx="11118573" cy="219892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 err="1" smtClean="0">
                <a:solidFill>
                  <a:srgbClr val="006891"/>
                </a:solidFill>
                <a:latin typeface="Geogrotesque Lg" panose="02000000000000000000" pitchFamily="50" charset="0"/>
              </a:rPr>
              <a:t>aWhere</a:t>
            </a:r>
            <a:r>
              <a:rPr lang="en-US" sz="3600" b="1" dirty="0" smtClean="0">
                <a:solidFill>
                  <a:srgbClr val="006891"/>
                </a:solidFill>
                <a:latin typeface="Geogrotesque Lg" panose="02000000000000000000" pitchFamily="50" charset="0"/>
              </a:rPr>
              <a:t> is an agriculture intelligence company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006891"/>
                </a:solidFill>
                <a:latin typeface="Geogrotesque Lg" panose="02000000000000000000" pitchFamily="50" charset="0"/>
              </a:rPr>
              <a:t>providing a complete </a:t>
            </a:r>
            <a:r>
              <a:rPr lang="en-US" sz="3600" dirty="0">
                <a:solidFill>
                  <a:srgbClr val="006891"/>
                </a:solidFill>
                <a:latin typeface="Geogrotesque Lg" panose="02000000000000000000" pitchFamily="50" charset="0"/>
              </a:rPr>
              <a:t>ag-weather </a:t>
            </a:r>
            <a:r>
              <a:rPr lang="en-US" sz="3600" dirty="0" smtClean="0">
                <a:solidFill>
                  <a:srgbClr val="006891"/>
                </a:solidFill>
                <a:latin typeface="Geogrotesque Lg" panose="02000000000000000000" pitchFamily="50" charset="0"/>
              </a:rPr>
              <a:t>information services 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006891"/>
                </a:solidFill>
                <a:latin typeface="Geogrotesque Lg" panose="02000000000000000000" pitchFamily="50" charset="0"/>
              </a:rPr>
              <a:t>and insight</a:t>
            </a:r>
            <a:r>
              <a:rPr lang="en-US" sz="3600" dirty="0">
                <a:solidFill>
                  <a:srgbClr val="006891"/>
                </a:solidFill>
                <a:latin typeface="Geogrotesque Lg" panose="02000000000000000000" pitchFamily="50" charset="0"/>
              </a:rPr>
              <a:t> </a:t>
            </a:r>
            <a:r>
              <a:rPr lang="en-US" sz="3600" dirty="0" smtClean="0">
                <a:solidFill>
                  <a:srgbClr val="006891"/>
                </a:solidFill>
                <a:latin typeface="Geogrotesque Lg" panose="02000000000000000000" pitchFamily="50" charset="0"/>
              </a:rPr>
              <a:t>for real-time agricultural decisions</a:t>
            </a:r>
            <a:endParaRPr lang="en-US" sz="3600" dirty="0">
              <a:solidFill>
                <a:srgbClr val="006891"/>
              </a:solidFill>
              <a:latin typeface="Geogrotesque Lg" panose="02000000000000000000" pitchFamily="50" charset="0"/>
            </a:endParaRPr>
          </a:p>
          <a:p>
            <a:pPr marL="0" indent="0" algn="ctr">
              <a:buNone/>
            </a:pPr>
            <a:endParaRPr lang="en-US" sz="3600" dirty="0">
              <a:solidFill>
                <a:srgbClr val="006891"/>
              </a:solidFill>
              <a:latin typeface="Geogrotesque Lg" panose="020000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1426" y="271670"/>
            <a:ext cx="4838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Who is </a:t>
            </a:r>
            <a:r>
              <a:rPr lang="en-US" sz="5400" dirty="0" err="1" smtClean="0">
                <a:solidFill>
                  <a:schemeClr val="bg1"/>
                </a:solidFill>
              </a:rPr>
              <a:t>aWhere</a:t>
            </a:r>
            <a:r>
              <a:rPr lang="en-US" sz="5400" dirty="0" smtClean="0">
                <a:solidFill>
                  <a:schemeClr val="bg1"/>
                </a:solidFill>
              </a:rPr>
              <a:t>?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1876" y="3738927"/>
            <a:ext cx="1545313" cy="307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3673981"/>
            <a:ext cx="949423" cy="398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137" y="3535951"/>
            <a:ext cx="1193073" cy="668121"/>
          </a:xfrm>
          <a:prstGeom prst="rect">
            <a:avLst/>
          </a:prstGeom>
        </p:spPr>
      </p:pic>
      <p:pic>
        <p:nvPicPr>
          <p:cNvPr id="8" name="Picture 12" descr="http://www.monsanto.com/Style%20Library/Images/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651" y="4039418"/>
            <a:ext cx="1273508" cy="46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900" y="4060889"/>
            <a:ext cx="1431922" cy="390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7452" y="4109462"/>
            <a:ext cx="1395824" cy="4143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31" y="3695685"/>
            <a:ext cx="1353000" cy="2982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b="15452"/>
          <a:stretch/>
        </p:blipFill>
        <p:spPr>
          <a:xfrm>
            <a:off x="7596068" y="3993895"/>
            <a:ext cx="988461" cy="475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54" y="3690903"/>
            <a:ext cx="923599" cy="381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6285" y="4100306"/>
            <a:ext cx="1101808" cy="415014"/>
          </a:xfrm>
          <a:prstGeom prst="rect">
            <a:avLst/>
          </a:prstGeom>
        </p:spPr>
      </p:pic>
      <p:pic>
        <p:nvPicPr>
          <p:cNvPr id="15" name="Picture 2" descr="B Corporation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24351" r="17063" b="8171"/>
          <a:stretch/>
        </p:blipFill>
        <p:spPr bwMode="auto">
          <a:xfrm>
            <a:off x="3441673" y="5526157"/>
            <a:ext cx="524268" cy="67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0" y="5402979"/>
            <a:ext cx="3021445" cy="802785"/>
          </a:xfrm>
          <a:prstGeom prst="rect">
            <a:avLst/>
          </a:prstGeom>
          <a:effectLst>
            <a:outerShdw blurRad="1778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9723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32722" y="1795813"/>
            <a:ext cx="8726556" cy="2308324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 hackathon </a:t>
            </a:r>
            <a:r>
              <a:rPr lang="en-US" sz="3600" dirty="0" smtClean="0">
                <a:solidFill>
                  <a:schemeClr val="bg1"/>
                </a:solidFill>
              </a:rPr>
              <a:t>is </a:t>
            </a:r>
            <a:r>
              <a:rPr lang="en-US" sz="3600" dirty="0">
                <a:solidFill>
                  <a:schemeClr val="bg1"/>
                </a:solidFill>
              </a:rPr>
              <a:t>an event in which computer programmers and others involved in software </a:t>
            </a:r>
            <a:r>
              <a:rPr lang="en-US" sz="3600" dirty="0" smtClean="0">
                <a:solidFill>
                  <a:schemeClr val="bg1"/>
                </a:solidFill>
              </a:rPr>
              <a:t>and </a:t>
            </a:r>
            <a:r>
              <a:rPr lang="en-US" sz="3600" dirty="0">
                <a:solidFill>
                  <a:schemeClr val="bg1"/>
                </a:solidFill>
              </a:rPr>
              <a:t>hardware </a:t>
            </a:r>
            <a:r>
              <a:rPr lang="en-US" sz="3600" dirty="0" smtClean="0">
                <a:solidFill>
                  <a:schemeClr val="bg1"/>
                </a:solidFill>
              </a:rPr>
              <a:t>development collaborate </a:t>
            </a:r>
            <a:r>
              <a:rPr lang="en-US" sz="3600" dirty="0">
                <a:solidFill>
                  <a:schemeClr val="bg1"/>
                </a:solidFill>
              </a:rPr>
              <a:t>intensively on software </a:t>
            </a:r>
            <a:r>
              <a:rPr lang="en-US" sz="3600" dirty="0" smtClean="0">
                <a:solidFill>
                  <a:schemeClr val="bg1"/>
                </a:solidFill>
              </a:rPr>
              <a:t>projects </a:t>
            </a:r>
          </a:p>
        </p:txBody>
      </p:sp>
    </p:spTree>
    <p:extLst>
      <p:ext uri="{BB962C8B-B14F-4D97-AF65-F5344CB8AC3E}">
        <p14:creationId xmlns:p14="http://schemas.microsoft.com/office/powerpoint/2010/main" val="143231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756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631" y="662609"/>
            <a:ext cx="1551334" cy="1895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0399" y="2545750"/>
            <a:ext cx="570670" cy="4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6" y="271670"/>
            <a:ext cx="5562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Why a Hackathon?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1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Hackathon ROI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ICRISAT it helps generate new ideas on how to close the knowledge gap between science and farmers</a:t>
            </a:r>
          </a:p>
          <a:p>
            <a:r>
              <a:rPr lang="en-US" dirty="0" smtClean="0"/>
              <a:t>For T-Hub it supports their mission of entrepreneurial incubation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aWhere</a:t>
            </a:r>
            <a:r>
              <a:rPr lang="en-US" dirty="0" smtClean="0"/>
              <a:t> and Microsoft it creates new partnerships and businesses that can grow into customers</a:t>
            </a:r>
          </a:p>
          <a:p>
            <a:r>
              <a:rPr lang="en-US" dirty="0" smtClean="0"/>
              <a:t>For developers there are prizes!!</a:t>
            </a:r>
          </a:p>
          <a:p>
            <a:r>
              <a:rPr lang="en-US" dirty="0" smtClean="0"/>
              <a:t>All participants are embedded in a create fun and productive environment</a:t>
            </a:r>
          </a:p>
          <a:p>
            <a:r>
              <a:rPr lang="en-US" dirty="0" smtClean="0"/>
              <a:t>For farmers there are new application ideas that can help improve productivity and profitability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Hack4Farming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5" y="3564834"/>
            <a:ext cx="11203212" cy="3229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531" b="45050"/>
          <a:stretch/>
        </p:blipFill>
        <p:spPr>
          <a:xfrm>
            <a:off x="448011" y="1517374"/>
            <a:ext cx="11203212" cy="20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Hack4Farming Hyderabad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165" y="1825625"/>
            <a:ext cx="1160227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Using your team’s expert knowledge and the tools/datasets made available to you, </a:t>
            </a:r>
            <a:r>
              <a:rPr lang="en-US" sz="3600" b="1" dirty="0">
                <a:solidFill>
                  <a:srgbClr val="0094CA"/>
                </a:solidFill>
              </a:rPr>
              <a:t>design a solution that can address an informational gap in Indian agriculture</a:t>
            </a:r>
            <a:r>
              <a:rPr lang="en-US" sz="3600" dirty="0"/>
              <a:t>. </a:t>
            </a:r>
            <a:endParaRPr lang="en-US" sz="3600" dirty="0" smtClean="0"/>
          </a:p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sz="3600" dirty="0" smtClean="0"/>
              <a:t>This </a:t>
            </a:r>
            <a:r>
              <a:rPr lang="en-US" sz="3600" dirty="0"/>
              <a:t>solution should identify the </a:t>
            </a:r>
            <a:r>
              <a:rPr lang="en-US" sz="3600" b="1" dirty="0">
                <a:solidFill>
                  <a:srgbClr val="0094CA"/>
                </a:solidFill>
              </a:rPr>
              <a:t>information gap, provide a prototype or proof of concept for the solution, and address the sustainability of the solution through a business plan, </a:t>
            </a:r>
            <a:r>
              <a:rPr lang="en-US" sz="3600" dirty="0"/>
              <a:t>proposal outline, or other mechanism.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06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Judging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Impact</a:t>
            </a:r>
            <a:r>
              <a:rPr lang="en-US" b="1" dirty="0" smtClean="0"/>
              <a:t> </a:t>
            </a:r>
            <a:r>
              <a:rPr lang="en-US" dirty="0"/>
              <a:t>– Is there a clear causal link established between the application/idea and improvement of information available to Indian farmers and agriculture decision-makers?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chemeClr val="accent1"/>
                </a:solidFill>
              </a:rPr>
              <a:t>Innovation</a:t>
            </a:r>
            <a:r>
              <a:rPr lang="en-US" b="1" dirty="0" smtClean="0"/>
              <a:t> </a:t>
            </a:r>
            <a:r>
              <a:rPr lang="en-US" dirty="0"/>
              <a:t>– Is the solution novel? Does it solve a problem in a new or creative way?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chemeClr val="accent1"/>
                </a:solidFill>
              </a:rPr>
              <a:t>Technical </a:t>
            </a:r>
            <a:r>
              <a:rPr lang="en-US" b="1" dirty="0">
                <a:solidFill>
                  <a:schemeClr val="accent1"/>
                </a:solidFill>
              </a:rPr>
              <a:t>Achievement </a:t>
            </a:r>
            <a:r>
              <a:rPr lang="en-US" dirty="0"/>
              <a:t>– Does the submission solve a difficult technical problem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pPr lvl="0"/>
            <a:r>
              <a:rPr lang="en-US" b="1" dirty="0">
                <a:solidFill>
                  <a:schemeClr val="accent1"/>
                </a:solidFill>
              </a:rPr>
              <a:t>Sustainability</a:t>
            </a:r>
            <a:r>
              <a:rPr lang="en-US" b="1" dirty="0"/>
              <a:t> </a:t>
            </a:r>
            <a:r>
              <a:rPr lang="en-US" dirty="0"/>
              <a:t>– Is there a well articulated business model for how the solution will be distributed, adopted and maintained? Why would someone invest in this idea?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3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Design Considerations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921026" y="1825625"/>
            <a:ext cx="959457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Who are your </a:t>
            </a:r>
            <a:r>
              <a:rPr lang="en-US" dirty="0" smtClean="0">
                <a:solidFill>
                  <a:schemeClr val="accent1"/>
                </a:solidFill>
              </a:rPr>
              <a:t>users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their </a:t>
            </a:r>
            <a:r>
              <a:rPr lang="en-US" dirty="0" smtClean="0">
                <a:solidFill>
                  <a:schemeClr val="accent1"/>
                </a:solidFill>
              </a:rPr>
              <a:t>problem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your </a:t>
            </a:r>
            <a:r>
              <a:rPr lang="en-US" dirty="0" smtClean="0">
                <a:solidFill>
                  <a:schemeClr val="accent1"/>
                </a:solidFill>
              </a:rPr>
              <a:t>solution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the </a:t>
            </a:r>
            <a:r>
              <a:rPr lang="en-US" dirty="0" smtClean="0">
                <a:solidFill>
                  <a:schemeClr val="accent1"/>
                </a:solidFill>
              </a:rPr>
              <a:t>market</a:t>
            </a:r>
            <a:r>
              <a:rPr lang="en-US" dirty="0" smtClean="0"/>
              <a:t> and potential </a:t>
            </a:r>
            <a:r>
              <a:rPr lang="en-US" dirty="0" smtClean="0">
                <a:solidFill>
                  <a:schemeClr val="accent1"/>
                </a:solidFill>
              </a:rPr>
              <a:t>impact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 smtClean="0">
                <a:solidFill>
                  <a:schemeClr val="accent1"/>
                </a:solidFill>
              </a:rPr>
              <a:t>data</a:t>
            </a:r>
            <a:r>
              <a:rPr lang="en-US" dirty="0" smtClean="0"/>
              <a:t> do you need to solve the problem?</a:t>
            </a:r>
          </a:p>
          <a:p>
            <a:r>
              <a:rPr lang="en-US" dirty="0" smtClean="0"/>
              <a:t>What </a:t>
            </a:r>
            <a:r>
              <a:rPr lang="en-US" dirty="0" smtClean="0">
                <a:solidFill>
                  <a:schemeClr val="accent1"/>
                </a:solidFill>
              </a:rPr>
              <a:t>technology</a:t>
            </a:r>
            <a:r>
              <a:rPr lang="en-US" dirty="0" smtClean="0"/>
              <a:t> do you need?</a:t>
            </a:r>
          </a:p>
          <a:p>
            <a:r>
              <a:rPr lang="en-US" dirty="0" smtClean="0"/>
              <a:t>How will you </a:t>
            </a:r>
            <a:r>
              <a:rPr lang="en-US" dirty="0" smtClean="0">
                <a:solidFill>
                  <a:schemeClr val="accent1"/>
                </a:solidFill>
              </a:rPr>
              <a:t>maintain</a:t>
            </a:r>
            <a:r>
              <a:rPr lang="en-US" dirty="0" smtClean="0"/>
              <a:t> and deploy the solution?</a:t>
            </a:r>
          </a:p>
          <a:p>
            <a:r>
              <a:rPr lang="en-US" dirty="0" smtClean="0"/>
              <a:t>What is the </a:t>
            </a:r>
            <a:r>
              <a:rPr lang="en-US" dirty="0" smtClean="0">
                <a:solidFill>
                  <a:schemeClr val="accent1"/>
                </a:solidFill>
              </a:rPr>
              <a:t>business model </a:t>
            </a:r>
            <a:r>
              <a:rPr lang="en-US" dirty="0" smtClean="0"/>
              <a:t>and sustainability plan?</a:t>
            </a:r>
          </a:p>
        </p:txBody>
      </p:sp>
    </p:spTree>
    <p:extLst>
      <p:ext uri="{BB962C8B-B14F-4D97-AF65-F5344CB8AC3E}">
        <p14:creationId xmlns:p14="http://schemas.microsoft.com/office/powerpoint/2010/main" val="324411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88504" y="1825625"/>
            <a:ext cx="10654748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 shared cash prize of </a:t>
            </a:r>
            <a:r>
              <a:rPr lang="en-US" dirty="0">
                <a:solidFill>
                  <a:schemeClr val="accent1"/>
                </a:solidFill>
              </a:rPr>
              <a:t>$2,000 </a:t>
            </a:r>
            <a:r>
              <a:rPr lang="en-US" dirty="0"/>
              <a:t>(US equivalent) to be split among eligible team members</a:t>
            </a:r>
          </a:p>
          <a:p>
            <a:pPr lvl="0"/>
            <a:r>
              <a:rPr lang="en-US" dirty="0"/>
              <a:t>Mentoring from </a:t>
            </a:r>
            <a:r>
              <a:rPr lang="en-US" dirty="0">
                <a:solidFill>
                  <a:schemeClr val="accent1"/>
                </a:solidFill>
              </a:rPr>
              <a:t>T-Hub</a:t>
            </a:r>
            <a:r>
              <a:rPr lang="en-US" dirty="0"/>
              <a:t> to help incubate a company/product idea, including the following: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Business-specific mentoring</a:t>
            </a:r>
            <a:r>
              <a:rPr lang="en-US" dirty="0"/>
              <a:t>, which covers topics like speed to scale, Lean canvas / Business plan, Pitching, PR &amp; Marketing, Basic working law for startups, Basic corporate law, and engagement with TG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Sector-specific mentoring</a:t>
            </a:r>
            <a:r>
              <a:rPr lang="en-US" dirty="0"/>
              <a:t>, in partnership with ICRISAT on agriculture R&amp;D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Access to listed T-Hub service providers </a:t>
            </a:r>
            <a:r>
              <a:rPr lang="en-US" dirty="0"/>
              <a:t>who provide a range of services pertinent to early stage startups.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748" y="-152610"/>
            <a:ext cx="6438072" cy="10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32"/>
            <a:ext cx="10190830" cy="68562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3226904" y="1732"/>
            <a:ext cx="58309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94CA"/>
                </a:solidFill>
              </a:rPr>
              <a:t>Be Creative</a:t>
            </a:r>
            <a:r>
              <a:rPr lang="en-US" sz="4400" dirty="0" smtClean="0">
                <a:solidFill>
                  <a:srgbClr val="0094CA"/>
                </a:solidFill>
              </a:rPr>
              <a:t>!</a:t>
            </a:r>
          </a:p>
          <a:p>
            <a:pPr algn="ctr"/>
            <a:r>
              <a:rPr lang="en-US" sz="4400" dirty="0" smtClean="0">
                <a:solidFill>
                  <a:srgbClr val="0094CA"/>
                </a:solidFill>
              </a:rPr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172536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36762" y="1051101"/>
            <a:ext cx="7368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 are </a:t>
            </a:r>
            <a:r>
              <a:rPr lang="en-US" sz="2200" b="1" dirty="0" smtClean="0"/>
              <a:t>exclusively focused on agriculture </a:t>
            </a:r>
            <a:r>
              <a:rPr lang="en-US" sz="2200" dirty="0" smtClean="0"/>
              <a:t>outcomes. This defines our company and technology so we can uniquely understand how to create </a:t>
            </a:r>
            <a:r>
              <a:rPr lang="en-US" sz="2200" b="1" dirty="0" smtClean="0"/>
              <a:t>agricultural insight</a:t>
            </a:r>
            <a:r>
              <a:rPr lang="en-US" sz="2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6760" y="2633531"/>
            <a:ext cx="7368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 integrate a </a:t>
            </a:r>
            <a:r>
              <a:rPr lang="en-US" sz="2200" b="1" dirty="0" smtClean="0"/>
              <a:t>wide variety of data </a:t>
            </a:r>
            <a:r>
              <a:rPr lang="en-US" sz="2200" dirty="0" smtClean="0"/>
              <a:t>and processes to create complete and accurate ag-weather and agronomic insight both </a:t>
            </a:r>
            <a:r>
              <a:rPr lang="en-US" sz="2200" b="1" dirty="0" smtClean="0"/>
              <a:t>globally and at the field level.</a:t>
            </a:r>
            <a:endParaRPr lang="en-US" sz="2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3043" y="1102456"/>
            <a:ext cx="3169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68F3F"/>
                </a:solidFill>
                <a:latin typeface="Antenna" charset="0"/>
                <a:ea typeface="Antenna" charset="0"/>
                <a:cs typeface="Antenna" charset="0"/>
              </a:rPr>
              <a:t>Solely Focused on </a:t>
            </a:r>
          </a:p>
          <a:p>
            <a:r>
              <a:rPr lang="en-US" sz="2400" b="1" dirty="0" smtClean="0">
                <a:solidFill>
                  <a:srgbClr val="368F3F"/>
                </a:solidFill>
                <a:latin typeface="Antenna" charset="0"/>
                <a:ea typeface="Antenna" charset="0"/>
                <a:cs typeface="Antenna" charset="0"/>
              </a:rPr>
              <a:t>Agriculture</a:t>
            </a:r>
            <a:endParaRPr lang="en-US" sz="2400" b="1" dirty="0">
              <a:solidFill>
                <a:srgbClr val="368F3F"/>
              </a:solidFill>
              <a:latin typeface="Antenna" charset="0"/>
              <a:ea typeface="Antenna" charset="0"/>
              <a:cs typeface="Antenn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043" y="2651460"/>
            <a:ext cx="3588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E17C00"/>
                </a:solidFill>
                <a:latin typeface="Antenna" charset="0"/>
                <a:ea typeface="Antenna" charset="0"/>
                <a:cs typeface="Antenna" charset="0"/>
              </a:rPr>
              <a:t>Complete Global </a:t>
            </a:r>
          </a:p>
          <a:p>
            <a:r>
              <a:rPr lang="en-US" sz="2400" b="1" dirty="0" smtClean="0">
                <a:solidFill>
                  <a:srgbClr val="E17C00"/>
                </a:solidFill>
                <a:latin typeface="Antenna" charset="0"/>
                <a:ea typeface="Antenna" charset="0"/>
                <a:cs typeface="Antenna" charset="0"/>
              </a:rPr>
              <a:t>Information &amp; Insight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043" y="4233890"/>
            <a:ext cx="3687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93C9"/>
                </a:solidFill>
                <a:latin typeface="Antenna" charset="0"/>
                <a:ea typeface="Antenna" charset="0"/>
                <a:cs typeface="Antenna" charset="0"/>
              </a:rPr>
              <a:t>Rapid, Flexible </a:t>
            </a:r>
            <a:r>
              <a:rPr lang="en-US" sz="2400" b="1" dirty="0">
                <a:solidFill>
                  <a:srgbClr val="0093C9"/>
                </a:solidFill>
                <a:latin typeface="Antenna" charset="0"/>
                <a:ea typeface="Antenna" charset="0"/>
                <a:cs typeface="Antenna" charset="0"/>
              </a:rPr>
              <a:t>D</a:t>
            </a:r>
            <a:r>
              <a:rPr lang="en-US" sz="2400" b="1" dirty="0" smtClean="0">
                <a:solidFill>
                  <a:srgbClr val="0093C9"/>
                </a:solidFill>
                <a:latin typeface="Antenna" charset="0"/>
                <a:ea typeface="Antenna" charset="0"/>
                <a:cs typeface="Antenna" charset="0"/>
              </a:rPr>
              <a:t>elivery</a:t>
            </a:r>
            <a:endParaRPr lang="en-US" sz="2400" b="1" dirty="0">
              <a:solidFill>
                <a:srgbClr val="0093C9"/>
              </a:solidFill>
              <a:latin typeface="Antenna" charset="0"/>
              <a:ea typeface="Antenna" charset="0"/>
              <a:cs typeface="Antenn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36761" y="4215961"/>
            <a:ext cx="73687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Our </a:t>
            </a:r>
            <a:r>
              <a:rPr lang="en-US" sz="2200" b="1" dirty="0" smtClean="0"/>
              <a:t>flexible and easy-to-integrate </a:t>
            </a:r>
            <a:r>
              <a:rPr lang="en-US" sz="2200" dirty="0"/>
              <a:t>p</a:t>
            </a:r>
            <a:r>
              <a:rPr lang="en-US" sz="2200" dirty="0" smtClean="0"/>
              <a:t>latform enables our customers to access our information and insight how, where and when they want it.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27641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196" y="1802295"/>
            <a:ext cx="10971609" cy="4323471"/>
          </a:xfrm>
        </p:spPr>
        <p:txBody>
          <a:bodyPr>
            <a:normAutofit/>
          </a:bodyPr>
          <a:lstStyle/>
          <a:p>
            <a:pPr>
              <a:spcBef>
                <a:spcPts val="1969"/>
              </a:spcBef>
            </a:pPr>
            <a:r>
              <a:rPr lang="en-US" dirty="0"/>
              <a:t>Twitter:</a:t>
            </a:r>
          </a:p>
          <a:p>
            <a:pPr lvl="1">
              <a:spcBef>
                <a:spcPts val="1969"/>
              </a:spcBef>
            </a:pPr>
            <a:r>
              <a:rPr lang="en-US" dirty="0"/>
              <a:t>Follow and tweet the hashtag </a:t>
            </a:r>
            <a:r>
              <a:rPr lang="en-US" b="1" dirty="0">
                <a:solidFill>
                  <a:schemeClr val="accent1"/>
                </a:solidFill>
              </a:rPr>
              <a:t>#hack4farming </a:t>
            </a:r>
            <a:r>
              <a:rPr lang="en-US" dirty="0"/>
              <a:t>on Twitter</a:t>
            </a:r>
          </a:p>
          <a:p>
            <a:pPr lvl="1">
              <a:spcBef>
                <a:spcPts val="1969"/>
              </a:spcBef>
            </a:pPr>
            <a:r>
              <a:rPr lang="en-US" dirty="0"/>
              <a:t>Follow @</a:t>
            </a:r>
            <a:r>
              <a:rPr lang="en-US" dirty="0" err="1"/>
              <a:t>MicrosoftIndia</a:t>
            </a:r>
            <a:r>
              <a:rPr lang="en-US" dirty="0"/>
              <a:t>, @ICRISAT, @</a:t>
            </a:r>
            <a:r>
              <a:rPr lang="en-US" dirty="0" err="1"/>
              <a:t>THubHyd</a:t>
            </a:r>
            <a:r>
              <a:rPr lang="en-US" dirty="0"/>
              <a:t>, @</a:t>
            </a:r>
            <a:r>
              <a:rPr lang="en-US" dirty="0" err="1"/>
              <a:t>aWhere</a:t>
            </a:r>
            <a:endParaRPr lang="en-US" dirty="0"/>
          </a:p>
          <a:p>
            <a:pPr>
              <a:spcBef>
                <a:spcPts val="1969"/>
              </a:spcBef>
            </a:pPr>
            <a:r>
              <a:rPr lang="en-US" dirty="0" smtClean="0"/>
              <a:t>Facebook</a:t>
            </a:r>
          </a:p>
          <a:p>
            <a:pPr lvl="1">
              <a:spcBef>
                <a:spcPts val="1969"/>
              </a:spcBef>
            </a:pPr>
            <a:r>
              <a:rPr lang="en-US" dirty="0">
                <a:solidFill>
                  <a:srgbClr val="0094CA"/>
                </a:solidFill>
              </a:rPr>
              <a:t>https://</a:t>
            </a:r>
            <a:r>
              <a:rPr lang="en-US" dirty="0" smtClean="0">
                <a:solidFill>
                  <a:srgbClr val="0094CA"/>
                </a:solidFill>
              </a:rPr>
              <a:t>www.facebook.com/Microsoft.India.Development.Center</a:t>
            </a:r>
          </a:p>
          <a:p>
            <a:pPr lvl="1">
              <a:spcBef>
                <a:spcPts val="1969"/>
              </a:spcBef>
            </a:pPr>
            <a:r>
              <a:rPr lang="en-US" dirty="0">
                <a:solidFill>
                  <a:srgbClr val="0094CA"/>
                </a:solidFill>
              </a:rPr>
              <a:t>https://www.facebook.com/ICRISAT</a:t>
            </a:r>
            <a:r>
              <a:rPr lang="en-US" dirty="0" smtClean="0">
                <a:solidFill>
                  <a:srgbClr val="0094CA"/>
                </a:solidFill>
              </a:rPr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2D9DEC-A4FC-A440-93FB-5CF48830948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605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aWhere</a:t>
            </a:r>
            <a:r>
              <a:rPr lang="en-US" dirty="0" smtClean="0"/>
              <a:t>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174" y="1808921"/>
            <a:ext cx="10521631" cy="4316845"/>
          </a:xfrm>
        </p:spPr>
        <p:txBody>
          <a:bodyPr/>
          <a:lstStyle/>
          <a:p>
            <a:r>
              <a:rPr lang="en-US" dirty="0" smtClean="0">
                <a:solidFill>
                  <a:srgbClr val="0094CA"/>
                </a:solidFill>
              </a:rPr>
              <a:t>https://developer.awhere.com </a:t>
            </a:r>
          </a:p>
          <a:p>
            <a:pPr lvl="1"/>
            <a:r>
              <a:rPr lang="en-US" dirty="0" smtClean="0"/>
              <a:t>/hack4farming    (Resources Page)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/reference     (API documentation)</a:t>
            </a:r>
          </a:p>
          <a:p>
            <a:pPr lvl="1"/>
            <a:r>
              <a:rPr lang="en-US" dirty="0"/>
              <a:t>/</a:t>
            </a:r>
            <a:r>
              <a:rPr lang="en-US" dirty="0" smtClean="0"/>
              <a:t>integration/code   (Sample code)</a:t>
            </a:r>
          </a:p>
          <a:p>
            <a:endParaRPr lang="en-US" dirty="0" smtClean="0">
              <a:solidFill>
                <a:srgbClr val="0094CA"/>
              </a:solidFill>
            </a:endParaRPr>
          </a:p>
          <a:p>
            <a:r>
              <a:rPr lang="en-US" dirty="0" smtClean="0">
                <a:solidFill>
                  <a:srgbClr val="0094CA"/>
                </a:solidFill>
              </a:rPr>
              <a:t>https</a:t>
            </a:r>
            <a:r>
              <a:rPr lang="en-US" dirty="0">
                <a:solidFill>
                  <a:srgbClr val="0094CA"/>
                </a:solidFill>
              </a:rPr>
              <a:t>://</a:t>
            </a:r>
            <a:r>
              <a:rPr lang="en-US" dirty="0" smtClean="0">
                <a:solidFill>
                  <a:srgbClr val="0094CA"/>
                </a:solidFill>
              </a:rPr>
              <a:t>github.com/aWhereAPI</a:t>
            </a:r>
          </a:p>
          <a:p>
            <a:pPr lvl="1"/>
            <a:r>
              <a:rPr lang="en-US" dirty="0" smtClean="0"/>
              <a:t>Additional code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2D9DEC-A4FC-A440-93FB-5CF48830948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30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896" y="1775791"/>
            <a:ext cx="10693909" cy="4349976"/>
          </a:xfrm>
        </p:spPr>
        <p:txBody>
          <a:bodyPr/>
          <a:lstStyle/>
          <a:p>
            <a:r>
              <a:rPr lang="en-US" dirty="0" smtClean="0"/>
              <a:t>Each team assigned to a room – check the signs!</a:t>
            </a:r>
          </a:p>
          <a:p>
            <a:r>
              <a:rPr lang="en-US" dirty="0" smtClean="0"/>
              <a:t>Internet logins posted on the wall</a:t>
            </a:r>
          </a:p>
          <a:p>
            <a:r>
              <a:rPr lang="en-US" dirty="0" smtClean="0"/>
              <a:t>Each team has access to Microsoft Azure account</a:t>
            </a:r>
          </a:p>
          <a:p>
            <a:r>
              <a:rPr lang="en-US" dirty="0" smtClean="0"/>
              <a:t>Self signup for </a:t>
            </a:r>
            <a:r>
              <a:rPr lang="en-US" dirty="0" err="1" smtClean="0"/>
              <a:t>aWhere</a:t>
            </a:r>
            <a:r>
              <a:rPr lang="en-US" dirty="0" smtClean="0"/>
              <a:t> API</a:t>
            </a:r>
          </a:p>
          <a:p>
            <a:r>
              <a:rPr lang="en-US" dirty="0" smtClean="0"/>
              <a:t>Hackathon Rules and the Challenge</a:t>
            </a:r>
          </a:p>
          <a:p>
            <a:r>
              <a:rPr lang="en-US" dirty="0" smtClean="0"/>
              <a:t>Ask for help:</a:t>
            </a:r>
          </a:p>
          <a:p>
            <a:pPr lvl="1"/>
            <a:r>
              <a:rPr lang="en-US" dirty="0" smtClean="0"/>
              <a:t>Hanna, Leila, Stewart, Nalini, Ragini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2D9DEC-A4FC-A440-93FB-5CF48830948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52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2D9DEC-A4FC-A440-93FB-5CF488309484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524125"/>
              </p:ext>
            </p:extLst>
          </p:nvPr>
        </p:nvGraphicFramePr>
        <p:xfrm>
          <a:off x="914400" y="1476929"/>
          <a:ext cx="10439400" cy="4800924"/>
        </p:xfrm>
        <a:graphic>
          <a:graphicData uri="http://schemas.openxmlformats.org/drawingml/2006/table">
            <a:tbl>
              <a:tblPr firstRow="1" firstCol="1" bandRow="1"/>
              <a:tblGrid>
                <a:gridCol w="3439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00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0441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12, 2016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965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11:15 am – 8:00 pm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(Building 212)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</a:t>
                      </a: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1: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Team brainstorming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aWhere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API platform and Microsoft Azure info sessions</a:t>
                      </a: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[</a:t>
                      </a:r>
                      <a:r>
                        <a:rPr lang="en-US" sz="17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aWhere</a:t>
                      </a: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Microsoft, ICRISAT partners] (if desired)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coding and prototyping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Lunch hour: 12:30 pm - 1:30 pm </a:t>
                      </a:r>
                      <a:r>
                        <a:rPr lang="en-US" sz="20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(204 – Banquet Hall)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 break: 3:00 pm – 3:30 pm </a:t>
                      </a:r>
                      <a:r>
                        <a:rPr lang="en-US" sz="20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(212 Foyer)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Dinner hour (optional): 7:00 pm – 8:00 pm</a:t>
                      </a:r>
                      <a:r>
                        <a:rPr lang="en-US" sz="20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(IMOD Plaza)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8220" marR="48220" marT="0" marB="0">
                    <a:lnL>
                      <a:noFill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2154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2D9DEC-A4FC-A440-93FB-5CF488309484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107579"/>
              </p:ext>
            </p:extLst>
          </p:nvPr>
        </p:nvGraphicFramePr>
        <p:xfrm>
          <a:off x="907775" y="1507266"/>
          <a:ext cx="10243930" cy="4858127"/>
        </p:xfrm>
        <a:graphic>
          <a:graphicData uri="http://schemas.openxmlformats.org/drawingml/2006/table">
            <a:tbl>
              <a:tblPr firstRow="1" firstCol="1" bandRow="1"/>
              <a:tblGrid>
                <a:gridCol w="2809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348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227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13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53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8:30 am – 2:00 pm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(Building 212)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</a:t>
                      </a:r>
                      <a:r>
                        <a:rPr lang="en-US" sz="17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Coding/Prototyping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Pitch/Presentation Drafting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 break: 10:30 am – 11:00 am </a:t>
                      </a:r>
                      <a:r>
                        <a:rPr lang="en-US" sz="17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(212 Foyer)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Lunch Hour: 12:30 pm - 1:30 pm </a:t>
                      </a:r>
                      <a:r>
                        <a:rPr lang="en-US" sz="17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(204 – Banquet Hall</a:t>
                      </a:r>
                      <a:r>
                        <a:rPr lang="en-US" sz="1700" i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>
                    <a:lnL>
                      <a:noFill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706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2:00 – 3:00 pm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(Building 212)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3725" algn="l"/>
                        </a:tabLst>
                      </a:pPr>
                      <a:r>
                        <a:rPr lang="en-US" sz="17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3: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93725" algn="l"/>
                        </a:tabLst>
                      </a:pP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edits to team project presentations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93725" algn="l"/>
                        </a:tabLst>
                      </a:pP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Partners available for presentation feedback &amp; set-up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93725" algn="l"/>
                        </a:tabLst>
                      </a:pP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 break: 2:30 pm – 3:00 pm </a:t>
                      </a:r>
                      <a:r>
                        <a:rPr lang="en-US" sz="17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(212 Foyer)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>
                    <a:lnL>
                      <a:noFill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735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3:00 – 5:00 pm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 anchor="ctr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Presentations of projects to judges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Awards presentation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Post-announcement networking and conversation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20" marR="48220" marT="0" marB="0">
                    <a:lnL>
                      <a:noFill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203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3"/>
          <a:stretch/>
        </p:blipFill>
        <p:spPr>
          <a:xfrm>
            <a:off x="0" y="-179409"/>
            <a:ext cx="12192000" cy="69396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678339"/>
            <a:ext cx="12192000" cy="1348299"/>
          </a:xfrm>
          <a:prstGeom prst="rect">
            <a:avLst/>
          </a:prstGeom>
          <a:solidFill>
            <a:srgbClr val="0093C9">
              <a:alpha val="7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08123" y="4793139"/>
            <a:ext cx="3547766" cy="110799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Stewart Collis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stewartcollis@awhere.com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@</a:t>
            </a:r>
            <a:r>
              <a:rPr lang="en-US" sz="2200" dirty="0" err="1" smtClean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stewartcollis</a:t>
            </a:r>
            <a:endParaRPr lang="en-US" sz="2200" dirty="0" smtClean="0">
              <a:solidFill>
                <a:schemeClr val="bg1"/>
              </a:solidFill>
              <a:latin typeface="Antenna Medium" charset="0"/>
              <a:ea typeface="Antenna Medium" charset="0"/>
              <a:cs typeface="Antenna Mediu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0" y="3253616"/>
            <a:ext cx="4047735" cy="1075465"/>
          </a:xfrm>
          <a:prstGeom prst="rect">
            <a:avLst/>
          </a:prstGeom>
          <a:effectLst>
            <a:outerShdw blurRad="558800" algn="ctr" rotWithShape="0">
              <a:prstClr val="black">
                <a:alpha val="68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80830" y="6550223"/>
            <a:ext cx="8316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©2016 aWhere, Inc. </a:t>
            </a:r>
            <a:r>
              <a:rPr lang="en-US" sz="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Customer logos </a:t>
            </a:r>
            <a:r>
              <a:rPr lang="de-DE" sz="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copyrighted by their respective owners. </a:t>
            </a:r>
            <a:r>
              <a:rPr lang="en-US" sz="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Some images licensed under Creative Commons courtesy NOAA, Ladd Observatory, Stephen Bowler </a:t>
            </a:r>
            <a:endParaRPr lang="en-US" sz="800" dirty="0">
              <a:solidFill>
                <a:schemeClr val="tx1">
                  <a:lumMod val="90000"/>
                  <a:lumOff val="1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768" y="4793139"/>
            <a:ext cx="2286203" cy="110799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Denver, CO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awhere.com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Antenna Medium" charset="0"/>
                <a:ea typeface="Antenna Medium" charset="0"/>
                <a:cs typeface="Antenna Medium" charset="0"/>
              </a:rPr>
              <a:t>303-279-9293</a:t>
            </a:r>
          </a:p>
        </p:txBody>
      </p:sp>
    </p:spTree>
    <p:extLst>
      <p:ext uri="{BB962C8B-B14F-4D97-AF65-F5344CB8AC3E}">
        <p14:creationId xmlns:p14="http://schemas.microsoft.com/office/powerpoint/2010/main" val="397412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 19"/>
          <p:cNvSpPr/>
          <p:nvPr/>
        </p:nvSpPr>
        <p:spPr>
          <a:xfrm>
            <a:off x="9166607" y="3505184"/>
            <a:ext cx="619657" cy="143829"/>
          </a:xfrm>
          <a:prstGeom prst="homePlate">
            <a:avLst>
              <a:gd name="adj" fmla="val 1153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2675906" y="3199154"/>
            <a:ext cx="1073401" cy="731520"/>
          </a:xfrm>
          <a:prstGeom prst="rightArrow">
            <a:avLst/>
          </a:prstGeom>
          <a:solidFill>
            <a:schemeClr val="bg1"/>
          </a:solidFill>
          <a:ln w="12700" cap="flat">
            <a:solidFill>
              <a:srgbClr val="72B4C9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31157" y="3412002"/>
            <a:ext cx="1259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Processes</a:t>
            </a:r>
            <a:endParaRPr lang="en-US" sz="1400" dirty="0"/>
          </a:p>
        </p:txBody>
      </p:sp>
      <p:sp>
        <p:nvSpPr>
          <p:cNvPr id="22" name="Oval 21"/>
          <p:cNvSpPr/>
          <p:nvPr/>
        </p:nvSpPr>
        <p:spPr>
          <a:xfrm>
            <a:off x="335930" y="1582819"/>
            <a:ext cx="571007" cy="571007"/>
          </a:xfrm>
          <a:prstGeom prst="ellipse">
            <a:avLst/>
          </a:prstGeom>
          <a:gradFill flip="none" rotWithShape="1">
            <a:gsLst>
              <a:gs pos="0">
                <a:srgbClr val="8EB4E3">
                  <a:tint val="66000"/>
                  <a:satMod val="160000"/>
                </a:srgbClr>
              </a:gs>
              <a:gs pos="50000">
                <a:srgbClr val="8EB4E3">
                  <a:tint val="44500"/>
                  <a:satMod val="160000"/>
                </a:srgbClr>
              </a:gs>
              <a:gs pos="100000">
                <a:srgbClr val="8EB4E3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5977" y="1880088"/>
            <a:ext cx="976260" cy="976260"/>
          </a:xfrm>
          <a:prstGeom prst="ellipse">
            <a:avLst/>
          </a:prstGeom>
          <a:gradFill flip="none" rotWithShape="1">
            <a:gsLst>
              <a:gs pos="0">
                <a:srgbClr val="8EB4E3">
                  <a:tint val="66000"/>
                  <a:satMod val="160000"/>
                </a:srgbClr>
              </a:gs>
              <a:gs pos="50000">
                <a:srgbClr val="8EB4E3">
                  <a:tint val="44500"/>
                  <a:satMod val="160000"/>
                </a:srgbClr>
              </a:gs>
              <a:gs pos="100000">
                <a:srgbClr val="8EB4E3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8302" y="5246660"/>
            <a:ext cx="571007" cy="571007"/>
          </a:xfrm>
          <a:prstGeom prst="ellipse">
            <a:avLst/>
          </a:prstGeom>
          <a:gradFill flip="none" rotWithShape="1">
            <a:gsLst>
              <a:gs pos="0">
                <a:srgbClr val="8EB4E3">
                  <a:tint val="66000"/>
                  <a:satMod val="160000"/>
                </a:srgbClr>
              </a:gs>
              <a:gs pos="50000">
                <a:srgbClr val="8EB4E3">
                  <a:tint val="44500"/>
                  <a:satMod val="160000"/>
                </a:srgbClr>
              </a:gs>
              <a:gs pos="100000">
                <a:srgbClr val="8EB4E3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415" y="4517401"/>
            <a:ext cx="976260" cy="976260"/>
          </a:xfrm>
          <a:prstGeom prst="ellipse">
            <a:avLst/>
          </a:prstGeom>
          <a:gradFill flip="none" rotWithShape="1">
            <a:gsLst>
              <a:gs pos="0">
                <a:srgbClr val="8EB4E3">
                  <a:tint val="66000"/>
                  <a:satMod val="160000"/>
                </a:srgbClr>
              </a:gs>
              <a:gs pos="50000">
                <a:srgbClr val="8EB4E3">
                  <a:tint val="44500"/>
                  <a:satMod val="160000"/>
                </a:srgbClr>
              </a:gs>
              <a:gs pos="100000">
                <a:srgbClr val="8EB4E3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5644" y="2216151"/>
            <a:ext cx="2743200" cy="2743200"/>
          </a:xfrm>
          <a:prstGeom prst="ellipse">
            <a:avLst/>
          </a:prstGeom>
          <a:solidFill>
            <a:srgbClr val="8EB4E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aWhere</a:t>
            </a:r>
            <a:endParaRPr lang="en-US" sz="1400" dirty="0"/>
          </a:p>
        </p:txBody>
      </p:sp>
      <p:sp>
        <p:nvSpPr>
          <p:cNvPr id="47" name="Oval 46"/>
          <p:cNvSpPr/>
          <p:nvPr/>
        </p:nvSpPr>
        <p:spPr>
          <a:xfrm>
            <a:off x="811621" y="2966676"/>
            <a:ext cx="1234663" cy="11887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Raw</a:t>
            </a:r>
          </a:p>
          <a:p>
            <a:pPr algn="ctr"/>
            <a:r>
              <a:rPr lang="en-US" sz="2400" b="1" dirty="0" smtClean="0"/>
              <a:t>Data</a:t>
            </a:r>
            <a:endParaRPr lang="en-US" sz="2400" b="1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6909107" y="2428107"/>
            <a:ext cx="2283088" cy="2286000"/>
          </a:xfrm>
          <a:prstGeom prst="ellipse">
            <a:avLst/>
          </a:prstGeom>
          <a:gradFill>
            <a:gsLst>
              <a:gs pos="1000">
                <a:srgbClr val="0093C9">
                  <a:lumMod val="100000"/>
                  <a:alpha val="48000"/>
                </a:srgbClr>
              </a:gs>
              <a:gs pos="100000">
                <a:srgbClr val="72B4C9">
                  <a:alpha val="42000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>
                <a:latin typeface="Antenna" charset="0"/>
                <a:ea typeface="Antenna" charset="0"/>
                <a:cs typeface="Antenna" charset="0"/>
              </a:rPr>
              <a:t>aWhere</a:t>
            </a:r>
            <a:r>
              <a:rPr lang="en-US" sz="2800" b="1" dirty="0" smtClean="0">
                <a:latin typeface="Antenna" charset="0"/>
                <a:ea typeface="Antenna" charset="0"/>
                <a:cs typeface="Antenna" charset="0"/>
              </a:rPr>
              <a:t> Delivers Information &amp; Insight</a:t>
            </a:r>
            <a:endParaRPr lang="en-US" sz="2800" b="1" dirty="0">
              <a:solidFill>
                <a:srgbClr val="D86706"/>
              </a:solidFill>
              <a:latin typeface="Antenna" charset="0"/>
              <a:ea typeface="Antenna" charset="0"/>
              <a:cs typeface="Antenna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773547" y="2428107"/>
            <a:ext cx="2286000" cy="2286000"/>
          </a:xfrm>
          <a:prstGeom prst="ellipse">
            <a:avLst/>
          </a:prstGeom>
          <a:gradFill>
            <a:gsLst>
              <a:gs pos="1000">
                <a:srgbClr val="0093C9">
                  <a:lumMod val="100000"/>
                  <a:alpha val="48000"/>
                </a:srgbClr>
              </a:gs>
              <a:gs pos="100000">
                <a:srgbClr val="72B4C9">
                  <a:alpha val="42000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9759368" y="2428107"/>
            <a:ext cx="2286000" cy="2286000"/>
          </a:xfrm>
          <a:prstGeom prst="ellipse">
            <a:avLst/>
          </a:prstGeom>
          <a:solidFill>
            <a:srgbClr val="368F3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8489" y="3199154"/>
            <a:ext cx="19161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Agriculture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Information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66264" y="3354894"/>
            <a:ext cx="13687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Expertise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64049" y="3150479"/>
            <a:ext cx="175689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Agricultural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chemeClr val="bg1"/>
                </a:solidFill>
                <a:sym typeface="Helvetica Light"/>
              </a:rPr>
              <a:t>Insight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405596" y="5192177"/>
            <a:ext cx="1196066" cy="426403"/>
          </a:xfrm>
          <a:prstGeom prst="roundRect">
            <a:avLst>
              <a:gd name="adj" fmla="val 32372"/>
            </a:avLst>
          </a:prstGeom>
          <a:solidFill>
            <a:srgbClr val="7030A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APIs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413166" y="5681999"/>
            <a:ext cx="1196066" cy="426403"/>
          </a:xfrm>
          <a:prstGeom prst="roundRect">
            <a:avLst>
              <a:gd name="adj" fmla="val 32372"/>
            </a:avLst>
          </a:prstGeom>
          <a:solidFill>
            <a:srgbClr val="7030A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Apps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Bent Arrow 27"/>
          <p:cNvSpPr/>
          <p:nvPr/>
        </p:nvSpPr>
        <p:spPr>
          <a:xfrm flipV="1">
            <a:off x="4968410" y="4744985"/>
            <a:ext cx="2444756" cy="988723"/>
          </a:xfrm>
          <a:prstGeom prst="bentArrow">
            <a:avLst>
              <a:gd name="adj1" fmla="val 25000"/>
              <a:gd name="adj2" fmla="val 7535"/>
              <a:gd name="adj3" fmla="val 17515"/>
              <a:gd name="adj4" fmla="val 20048"/>
            </a:avLst>
          </a:prstGeom>
          <a:solidFill>
            <a:srgbClr val="941D8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69552" y="5275349"/>
            <a:ext cx="4119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941D8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Sell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941D8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89521" y="317637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</a:rPr>
              <a:t>Leverage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92474" y="3204271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</a:rPr>
              <a:t>Derive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451240" y="5456873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</a:rPr>
              <a:t>Customers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8651085" y="5560804"/>
            <a:ext cx="1815979" cy="172904"/>
          </a:xfrm>
          <a:prstGeom prst="homePlate">
            <a:avLst>
              <a:gd name="adj" fmla="val 12644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>
            <a:off x="6050217" y="3497802"/>
            <a:ext cx="858889" cy="158592"/>
          </a:xfrm>
          <a:prstGeom prst="homePlate">
            <a:avLst>
              <a:gd name="adj" fmla="val 1153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entagon 58"/>
          <p:cNvSpPr/>
          <p:nvPr/>
        </p:nvSpPr>
        <p:spPr>
          <a:xfrm rot="5400000">
            <a:off x="10600864" y="4990587"/>
            <a:ext cx="721534" cy="170255"/>
          </a:xfrm>
          <a:prstGeom prst="homePlate">
            <a:avLst>
              <a:gd name="adj" fmla="val 1153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0390574" y="4736557"/>
            <a:ext cx="4119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941D8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Sell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941D8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11621" y="2966676"/>
            <a:ext cx="1234663" cy="11887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Raw</a:t>
            </a:r>
          </a:p>
          <a:p>
            <a:pPr algn="ctr"/>
            <a:r>
              <a:rPr lang="en-US" sz="2400" b="1" dirty="0" smtClean="0"/>
              <a:t>Data</a:t>
            </a:r>
            <a:endParaRPr lang="en-US" sz="2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24703" y="2717790"/>
            <a:ext cx="105990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/>
              <a:t>AWIS</a:t>
            </a:r>
          </a:p>
          <a:p>
            <a:pPr algn="ctr"/>
            <a:r>
              <a:rPr lang="en-US" sz="900" dirty="0" smtClean="0"/>
              <a:t>Observed Weather</a:t>
            </a:r>
          </a:p>
          <a:p>
            <a:pPr algn="ctr"/>
            <a:r>
              <a:rPr lang="en-US" sz="900" dirty="0" smtClean="0"/>
              <a:t>(private)</a:t>
            </a: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984524" y="2418676"/>
            <a:ext cx="797013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/>
              <a:t>CSU</a:t>
            </a:r>
          </a:p>
          <a:p>
            <a:pPr algn="ctr"/>
            <a:r>
              <a:rPr lang="en-US" sz="900" dirty="0" smtClean="0"/>
              <a:t>Precipitation</a:t>
            </a:r>
          </a:p>
          <a:p>
            <a:pPr algn="ctr"/>
            <a:r>
              <a:rPr lang="en-US" sz="900" dirty="0" smtClean="0"/>
              <a:t>(university)</a:t>
            </a:r>
            <a:endParaRPr lang="en-US" sz="900" dirty="0"/>
          </a:p>
        </p:txBody>
      </p:sp>
      <p:sp>
        <p:nvSpPr>
          <p:cNvPr id="65" name="TextBox 64"/>
          <p:cNvSpPr txBox="1"/>
          <p:nvPr/>
        </p:nvSpPr>
        <p:spPr>
          <a:xfrm>
            <a:off x="1715515" y="2560498"/>
            <a:ext cx="843500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/>
              <a:t>GWC</a:t>
            </a:r>
          </a:p>
          <a:p>
            <a:pPr algn="ctr"/>
            <a:r>
              <a:rPr lang="en-US" sz="900" dirty="0"/>
              <a:t>F</a:t>
            </a:r>
            <a:r>
              <a:rPr lang="en-US" sz="900" dirty="0" smtClean="0"/>
              <a:t>orecast</a:t>
            </a:r>
          </a:p>
          <a:p>
            <a:pPr algn="ctr"/>
            <a:r>
              <a:rPr lang="en-US" sz="900" dirty="0" smtClean="0"/>
              <a:t>Current Cond.</a:t>
            </a:r>
          </a:p>
          <a:p>
            <a:pPr algn="ctr"/>
            <a:r>
              <a:rPr lang="en-US" sz="900" dirty="0" smtClean="0"/>
              <a:t>Alerts</a:t>
            </a:r>
          </a:p>
          <a:p>
            <a:pPr algn="ctr"/>
            <a:r>
              <a:rPr lang="en-US" sz="900" dirty="0" smtClean="0"/>
              <a:t>(private)</a:t>
            </a:r>
            <a:endParaRPr lang="en-US" sz="900" dirty="0"/>
          </a:p>
        </p:txBody>
      </p:sp>
      <p:sp>
        <p:nvSpPr>
          <p:cNvPr id="66" name="TextBox 65"/>
          <p:cNvSpPr txBox="1"/>
          <p:nvPr/>
        </p:nvSpPr>
        <p:spPr>
          <a:xfrm>
            <a:off x="1683831" y="3970358"/>
            <a:ext cx="60625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/>
              <a:t>NCEP</a:t>
            </a:r>
          </a:p>
          <a:p>
            <a:pPr algn="ctr"/>
            <a:r>
              <a:rPr lang="en-US" sz="900" dirty="0" smtClean="0"/>
              <a:t>Forecast</a:t>
            </a:r>
          </a:p>
          <a:p>
            <a:pPr algn="ctr"/>
            <a:r>
              <a:rPr lang="en-US" sz="900" dirty="0" smtClean="0"/>
              <a:t>(gov’t)</a:t>
            </a:r>
            <a:endParaRPr lang="en-US" sz="900" dirty="0"/>
          </a:p>
        </p:txBody>
      </p:sp>
      <p:sp>
        <p:nvSpPr>
          <p:cNvPr id="67" name="TextBox 66"/>
          <p:cNvSpPr txBox="1"/>
          <p:nvPr/>
        </p:nvSpPr>
        <p:spPr>
          <a:xfrm>
            <a:off x="68568" y="3587751"/>
            <a:ext cx="869149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err="1" smtClean="0"/>
              <a:t>Aeris</a:t>
            </a:r>
            <a:endParaRPr lang="en-US" sz="1050" b="1" dirty="0" smtClean="0"/>
          </a:p>
          <a:p>
            <a:pPr algn="ctr"/>
            <a:r>
              <a:rPr lang="en-US" sz="900" dirty="0" smtClean="0"/>
              <a:t>Weather </a:t>
            </a:r>
            <a:r>
              <a:rPr lang="en-US" sz="900" dirty="0"/>
              <a:t>M</a:t>
            </a:r>
            <a:r>
              <a:rPr lang="en-US" sz="900" dirty="0" smtClean="0"/>
              <a:t>aps</a:t>
            </a:r>
          </a:p>
          <a:p>
            <a:pPr algn="ctr"/>
            <a:r>
              <a:rPr lang="en-US" sz="900" dirty="0" smtClean="0"/>
              <a:t>Current Cond.</a:t>
            </a:r>
          </a:p>
          <a:p>
            <a:pPr algn="ctr"/>
            <a:r>
              <a:rPr lang="en-US" sz="900" dirty="0" smtClean="0"/>
              <a:t>Forecast</a:t>
            </a:r>
          </a:p>
          <a:p>
            <a:pPr algn="ctr"/>
            <a:r>
              <a:rPr lang="en-US" sz="900" dirty="0" smtClean="0"/>
              <a:t>(private)</a:t>
            </a:r>
            <a:endParaRPr lang="en-US" sz="900" dirty="0"/>
          </a:p>
        </p:txBody>
      </p:sp>
      <p:sp>
        <p:nvSpPr>
          <p:cNvPr id="68" name="TextBox 67"/>
          <p:cNvSpPr txBox="1"/>
          <p:nvPr/>
        </p:nvSpPr>
        <p:spPr>
          <a:xfrm>
            <a:off x="1933236" y="3401514"/>
            <a:ext cx="79701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/>
              <a:t>NASA</a:t>
            </a:r>
          </a:p>
          <a:p>
            <a:pPr algn="ctr"/>
            <a:r>
              <a:rPr lang="en-US" sz="900" dirty="0" smtClean="0"/>
              <a:t>TRMM3B</a:t>
            </a:r>
          </a:p>
          <a:p>
            <a:pPr algn="ctr"/>
            <a:r>
              <a:rPr lang="en-US" sz="900" dirty="0" smtClean="0"/>
              <a:t>Precipitation</a:t>
            </a:r>
          </a:p>
          <a:p>
            <a:pPr algn="ctr"/>
            <a:r>
              <a:rPr lang="en-US" sz="900" dirty="0" smtClean="0"/>
              <a:t>(gov’t)</a:t>
            </a:r>
            <a:endParaRPr lang="en-US" sz="900" dirty="0"/>
          </a:p>
        </p:txBody>
      </p:sp>
      <p:sp>
        <p:nvSpPr>
          <p:cNvPr id="69" name="TextBox 68"/>
          <p:cNvSpPr txBox="1"/>
          <p:nvPr/>
        </p:nvSpPr>
        <p:spPr>
          <a:xfrm>
            <a:off x="938216" y="4179091"/>
            <a:ext cx="86594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/>
              <a:t>NOAA</a:t>
            </a:r>
          </a:p>
          <a:p>
            <a:pPr algn="ctr"/>
            <a:r>
              <a:rPr lang="en-US" sz="900" dirty="0" smtClean="0"/>
              <a:t>Doppler Radar</a:t>
            </a:r>
          </a:p>
          <a:p>
            <a:pPr algn="ctr"/>
            <a:r>
              <a:rPr lang="en-US" sz="900" dirty="0" smtClean="0"/>
              <a:t>Precipitation</a:t>
            </a:r>
          </a:p>
          <a:p>
            <a:pPr algn="ctr"/>
            <a:r>
              <a:rPr lang="en-US" sz="900" dirty="0" smtClean="0"/>
              <a:t>(gov’t)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4364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003" b="20489"/>
          <a:stretch/>
        </p:blipFill>
        <p:spPr>
          <a:xfrm>
            <a:off x="1371600" y="640080"/>
            <a:ext cx="9618352" cy="483306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686800" y="3571461"/>
            <a:ext cx="1805222" cy="2533443"/>
          </a:xfrm>
          <a:prstGeom prst="line">
            <a:avLst/>
          </a:prstGeom>
          <a:ln w="19050">
            <a:solidFill>
              <a:srgbClr val="E17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8898" y="4147593"/>
            <a:ext cx="3524507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  </a:t>
            </a:r>
            <a:r>
              <a:rPr lang="en-US" dirty="0" err="1" smtClean="0"/>
              <a:t>aWhere</a:t>
            </a:r>
            <a:r>
              <a:rPr lang="en-US" dirty="0" smtClean="0"/>
              <a:t> completely covers </a:t>
            </a:r>
            <a:r>
              <a:rPr lang="en-US" dirty="0"/>
              <a:t>the </a:t>
            </a:r>
            <a:endParaRPr lang="en-US" dirty="0" smtClean="0"/>
          </a:p>
          <a:p>
            <a:pPr algn="ctr"/>
            <a:r>
              <a:rPr lang="en-US" dirty="0" smtClean="0"/>
              <a:t>Agricultural Earth with 1.46M Data Points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10423"/>
            <a:ext cx="10515600" cy="6508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Complete Global Information and Insight…</a:t>
            </a:r>
            <a:endParaRPr lang="en-US" sz="2800" b="1" dirty="0">
              <a:solidFill>
                <a:srgbClr val="32903F"/>
              </a:solidFill>
              <a:latin typeface="Antenna" charset="0"/>
              <a:ea typeface="Antenna" charset="0"/>
              <a:cs typeface="Antenn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25409" y="2690191"/>
            <a:ext cx="861391" cy="881270"/>
          </a:xfrm>
          <a:prstGeom prst="rect">
            <a:avLst/>
          </a:prstGeom>
          <a:noFill/>
          <a:ln w="38100">
            <a:solidFill>
              <a:srgbClr val="E1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6686" t="35825" r="24496" b="50096"/>
          <a:stretch/>
        </p:blipFill>
        <p:spPr>
          <a:xfrm>
            <a:off x="8523296" y="4013130"/>
            <a:ext cx="1968726" cy="2091774"/>
          </a:xfrm>
          <a:prstGeom prst="rect">
            <a:avLst/>
          </a:prstGeom>
          <a:ln w="57150">
            <a:solidFill>
              <a:srgbClr val="E17C00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>
            <a:off x="7825409" y="3571461"/>
            <a:ext cx="664387" cy="2533443"/>
          </a:xfrm>
          <a:prstGeom prst="line">
            <a:avLst/>
          </a:prstGeom>
          <a:ln w="19050">
            <a:solidFill>
              <a:srgbClr val="E17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686800" y="2690191"/>
            <a:ext cx="1838722" cy="1322939"/>
          </a:xfrm>
          <a:prstGeom prst="line">
            <a:avLst/>
          </a:prstGeom>
          <a:ln w="19050">
            <a:solidFill>
              <a:srgbClr val="E17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820546" y="2690191"/>
            <a:ext cx="669250" cy="1322939"/>
          </a:xfrm>
          <a:prstGeom prst="line">
            <a:avLst/>
          </a:prstGeom>
          <a:ln w="19050">
            <a:solidFill>
              <a:srgbClr val="E17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84602" y="4979475"/>
            <a:ext cx="2652808" cy="92333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  Many agriculture users rely on weather stations only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4255209"/>
            <a:ext cx="223870" cy="157656"/>
          </a:xfrm>
          <a:prstGeom prst="rect">
            <a:avLst/>
          </a:prstGeom>
          <a:solidFill>
            <a:srgbClr val="028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5360371" y="5070923"/>
            <a:ext cx="182880" cy="182880"/>
          </a:xfrm>
          <a:prstGeom prst="diamond">
            <a:avLst/>
          </a:prstGeom>
          <a:solidFill>
            <a:srgbClr val="000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611475" y="4751431"/>
            <a:ext cx="3831641" cy="13273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00083" y="4762329"/>
            <a:ext cx="3831641" cy="13164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6036" y="411062"/>
            <a:ext cx="1134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More </a:t>
            </a:r>
            <a:r>
              <a:rPr lang="en-US" sz="2800" b="1" i="1" dirty="0" smtClean="0">
                <a:solidFill>
                  <a:srgbClr val="368F3F"/>
                </a:solidFill>
                <a:latin typeface="Antenna" charset="0"/>
                <a:ea typeface="Antenna" charset="0"/>
                <a:cs typeface="Antenna" charset="0"/>
              </a:rPr>
              <a:t>Specific Data</a:t>
            </a:r>
            <a:r>
              <a:rPr lang="en-US" sz="2800" b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 = Better </a:t>
            </a:r>
            <a:r>
              <a:rPr lang="en-US" sz="2800" b="1" i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Information…</a:t>
            </a:r>
            <a:endParaRPr lang="en-US" sz="2800" b="1" i="1" dirty="0">
              <a:solidFill>
                <a:srgbClr val="32903F"/>
              </a:solidFill>
              <a:latin typeface="Antenna" charset="0"/>
              <a:ea typeface="Antenna" charset="0"/>
              <a:cs typeface="Antenn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7" y="1364109"/>
            <a:ext cx="4809177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566" r="9155"/>
          <a:stretch/>
        </p:blipFill>
        <p:spPr>
          <a:xfrm>
            <a:off x="6684985" y="1364109"/>
            <a:ext cx="38608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5245" y="4816921"/>
            <a:ext cx="28889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91C9"/>
                </a:solidFill>
              </a:rPr>
              <a:t>India </a:t>
            </a:r>
          </a:p>
          <a:p>
            <a:pPr algn="ctr"/>
            <a:r>
              <a:rPr lang="en-US" sz="1600" dirty="0" smtClean="0">
                <a:solidFill>
                  <a:srgbClr val="0091C9"/>
                </a:solidFill>
              </a:rPr>
              <a:t>Free and Paid Providers</a:t>
            </a:r>
          </a:p>
          <a:p>
            <a:pPr algn="ctr"/>
            <a:r>
              <a:rPr lang="en-US" b="1" dirty="0" smtClean="0">
                <a:solidFill>
                  <a:srgbClr val="0091C9"/>
                </a:solidFill>
              </a:rPr>
              <a:t>78 Data Points</a:t>
            </a:r>
          </a:p>
          <a:p>
            <a:pPr algn="ctr"/>
            <a:r>
              <a:rPr lang="en-US" sz="1400" b="1" dirty="0" smtClean="0">
                <a:solidFill>
                  <a:srgbClr val="0091C9"/>
                </a:solidFill>
              </a:rPr>
              <a:t>Approx</a:t>
            </a:r>
            <a:r>
              <a:rPr lang="en-US" b="1" dirty="0" smtClean="0">
                <a:solidFill>
                  <a:srgbClr val="0091C9"/>
                </a:solidFill>
              </a:rPr>
              <a:t>. Every 120km</a:t>
            </a:r>
            <a:endParaRPr lang="en-US" b="1" dirty="0">
              <a:solidFill>
                <a:srgbClr val="0091C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6339" y="4816921"/>
            <a:ext cx="32847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2903F"/>
                </a:solidFill>
              </a:rPr>
              <a:t>India </a:t>
            </a:r>
          </a:p>
          <a:p>
            <a:pPr algn="ctr"/>
            <a:r>
              <a:rPr lang="en-US" dirty="0" err="1" smtClean="0">
                <a:solidFill>
                  <a:srgbClr val="32903F"/>
                </a:solidFill>
              </a:rPr>
              <a:t>aWhere</a:t>
            </a:r>
            <a:endParaRPr lang="en-US" dirty="0" smtClean="0">
              <a:solidFill>
                <a:srgbClr val="32903F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32903F"/>
                </a:solidFill>
              </a:rPr>
              <a:t>41,000 Data Points</a:t>
            </a:r>
          </a:p>
          <a:p>
            <a:pPr algn="ctr"/>
            <a:r>
              <a:rPr lang="en-US" sz="2000" b="1" dirty="0" smtClean="0">
                <a:solidFill>
                  <a:srgbClr val="32903F"/>
                </a:solidFill>
              </a:rPr>
              <a:t>Every 9km</a:t>
            </a:r>
            <a:endParaRPr lang="en-US" sz="2000" b="1" dirty="0">
              <a:solidFill>
                <a:srgbClr val="32903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08127" y="2934540"/>
            <a:ext cx="195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More specific information gives more clarity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4256" y="2934540"/>
            <a:ext cx="2147777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Relying on inferior data results in incorrect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036" y="411062"/>
            <a:ext cx="1134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Better</a:t>
            </a:r>
            <a:r>
              <a:rPr lang="en-US" sz="2800" b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 </a:t>
            </a:r>
            <a:r>
              <a:rPr lang="en-US" sz="2800" b="1" i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Information </a:t>
            </a:r>
            <a:r>
              <a:rPr lang="en-US" sz="2800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enables</a:t>
            </a:r>
            <a:r>
              <a:rPr lang="en-US" sz="2800" i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 </a:t>
            </a:r>
            <a:r>
              <a:rPr lang="en-US" sz="2800" b="1" i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Predictive Insight…</a:t>
            </a:r>
            <a:endParaRPr lang="en-US" sz="2800" b="1" i="1" dirty="0">
              <a:solidFill>
                <a:srgbClr val="32903F"/>
              </a:solidFill>
              <a:latin typeface="Antenna" charset="0"/>
              <a:ea typeface="Antenna" charset="0"/>
              <a:cs typeface="Antenn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10" y="3894859"/>
            <a:ext cx="4684205" cy="19719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51" y="1175652"/>
            <a:ext cx="3253747" cy="24003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4" y="1175653"/>
            <a:ext cx="3253747" cy="24003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74" y="3680688"/>
            <a:ext cx="3253747" cy="2400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7" y="3680689"/>
            <a:ext cx="3253747" cy="24003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68443" y="1217037"/>
            <a:ext cx="48391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smtClean="0"/>
              <a:t>In June 2012, India experienced a very low Precipitation-to-PET ratio, indicating </a:t>
            </a:r>
            <a:r>
              <a:rPr lang="en-US" sz="2000" b="1" dirty="0" smtClean="0"/>
              <a:t>severe crop stress </a:t>
            </a:r>
            <a:r>
              <a:rPr lang="en-US" sz="2000" dirty="0" smtClean="0"/>
              <a:t>in major sugar regions. This was seen later in the global supply chain and the </a:t>
            </a:r>
            <a:r>
              <a:rPr lang="en-US" sz="2000" b="1" dirty="0" smtClean="0"/>
              <a:t>price of sugar jumped</a:t>
            </a:r>
            <a:r>
              <a:rPr lang="en-US" sz="2000" dirty="0" smtClean="0"/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7374835" y="4108176"/>
            <a:ext cx="2054087" cy="1570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40369" y="4108176"/>
            <a:ext cx="1061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Analysis period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5200"/>
            <a:ext cx="12191999" cy="782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621" y="5116933"/>
            <a:ext cx="1022248" cy="1022248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36" y="1998553"/>
            <a:ext cx="458374" cy="458374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22" y="2700694"/>
            <a:ext cx="519659" cy="51965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15" y="5634086"/>
            <a:ext cx="1124882" cy="1124882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56" y="3772008"/>
            <a:ext cx="935679" cy="93567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271" y="2401923"/>
            <a:ext cx="517590" cy="517590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160" y="3470245"/>
            <a:ext cx="769372" cy="769372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38" y="5435999"/>
            <a:ext cx="1094777" cy="1094777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2" name="TextBox 11"/>
          <p:cNvSpPr txBox="1"/>
          <p:nvPr/>
        </p:nvSpPr>
        <p:spPr>
          <a:xfrm>
            <a:off x="446036" y="411062"/>
            <a:ext cx="1134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Better</a:t>
            </a:r>
            <a:r>
              <a:rPr lang="en-US" sz="2800" b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 </a:t>
            </a:r>
            <a:r>
              <a:rPr lang="en-US" sz="2800" b="1" i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Information </a:t>
            </a:r>
            <a:r>
              <a:rPr lang="en-US" sz="2800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enables </a:t>
            </a:r>
            <a:r>
              <a:rPr lang="en-US" sz="2800" b="1" i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Field Insight</a:t>
            </a:r>
            <a:endParaRPr lang="en-US" sz="2800" b="1" i="1" dirty="0">
              <a:solidFill>
                <a:srgbClr val="32903F"/>
              </a:solidFill>
              <a:latin typeface="Antenna" charset="0"/>
              <a:ea typeface="Antenna" charset="0"/>
              <a:cs typeface="Antenna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019800" y="4205416"/>
            <a:ext cx="2444447" cy="974360"/>
          </a:xfrm>
          <a:custGeom>
            <a:avLst/>
            <a:gdLst>
              <a:gd name="connsiteX0" fmla="*/ 0 w 2143593"/>
              <a:gd name="connsiteY0" fmla="*/ 524655 h 854439"/>
              <a:gd name="connsiteX1" fmla="*/ 1379095 w 2143593"/>
              <a:gd name="connsiteY1" fmla="*/ 0 h 854439"/>
              <a:gd name="connsiteX2" fmla="*/ 2143593 w 2143593"/>
              <a:gd name="connsiteY2" fmla="*/ 224852 h 854439"/>
              <a:gd name="connsiteX3" fmla="*/ 809469 w 2143593"/>
              <a:gd name="connsiteY3" fmla="*/ 854439 h 854439"/>
              <a:gd name="connsiteX4" fmla="*/ 0 w 2143593"/>
              <a:gd name="connsiteY4" fmla="*/ 524655 h 85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593" h="854439">
                <a:moveTo>
                  <a:pt x="0" y="524655"/>
                </a:moveTo>
                <a:lnTo>
                  <a:pt x="1379095" y="0"/>
                </a:lnTo>
                <a:lnTo>
                  <a:pt x="2143593" y="224852"/>
                </a:lnTo>
                <a:lnTo>
                  <a:pt x="809469" y="854439"/>
                </a:lnTo>
                <a:lnTo>
                  <a:pt x="0" y="524655"/>
                </a:lnTo>
                <a:close/>
              </a:path>
            </a:pathLst>
          </a:custGeom>
          <a:noFill/>
          <a:ln w="730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36" y="3772008"/>
            <a:ext cx="769372" cy="769372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9" name="Isosceles Triangle 18"/>
          <p:cNvSpPr/>
          <p:nvPr/>
        </p:nvSpPr>
        <p:spPr>
          <a:xfrm rot="13407043">
            <a:off x="7923976" y="2654615"/>
            <a:ext cx="410817" cy="159688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2770" t="21602" r="25158" b="22725"/>
          <a:stretch/>
        </p:blipFill>
        <p:spPr>
          <a:xfrm>
            <a:off x="8297948" y="951472"/>
            <a:ext cx="2841304" cy="25015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904" y="1567207"/>
            <a:ext cx="595844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When to irrigate?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 much to irrigate?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When to plant?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What pests to scout for?</a:t>
            </a:r>
          </a:p>
          <a:p>
            <a:r>
              <a:rPr lang="en-US" dirty="0">
                <a:solidFill>
                  <a:schemeClr val="bg1"/>
                </a:solidFill>
              </a:rPr>
              <a:t>When and what to spray?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When and how much to fertilize?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When will harvest be?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 much yield is expected?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97" y="2483800"/>
            <a:ext cx="549439" cy="5494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85" y="2142520"/>
            <a:ext cx="364843" cy="364843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21" y="2747868"/>
            <a:ext cx="622678" cy="622678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42" y="3777150"/>
            <a:ext cx="769372" cy="769372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72" y="2578497"/>
            <a:ext cx="579942" cy="579942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1" y="3272863"/>
            <a:ext cx="670813" cy="670813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47" y="5227859"/>
            <a:ext cx="959405" cy="959405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02" y="5645525"/>
            <a:ext cx="1086645" cy="1086645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37" y="3200111"/>
            <a:ext cx="672239" cy="6722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70" y="2423713"/>
            <a:ext cx="522686" cy="522686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21" y="2164630"/>
            <a:ext cx="500870" cy="500870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336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"/>
                            </p:stCondLst>
                            <p:childTnLst>
                              <p:par>
                                <p:cTn id="7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"/>
                            </p:stCondLst>
                            <p:childTnLst>
                              <p:par>
                                <p:cTn id="9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750"/>
                            </p:stCondLst>
                            <p:childTnLst>
                              <p:par>
                                <p:cTn id="10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750"/>
                            </p:stCondLst>
                            <p:childTnLst>
                              <p:par>
                                <p:cTn id="1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000"/>
                            </p:stCondLst>
                            <p:childTnLst>
                              <p:par>
                                <p:cTn id="1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250"/>
                            </p:stCondLst>
                            <p:childTnLst>
                              <p:par>
                                <p:cTn id="1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"/>
                            </p:stCondLst>
                            <p:childTnLst>
                              <p:par>
                                <p:cTn id="1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750"/>
                            </p:stCondLst>
                            <p:childTnLst>
                              <p:par>
                                <p:cTn id="1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9706449" y="1243877"/>
            <a:ext cx="213520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000" dirty="0" smtClean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Farmer Apps</a:t>
            </a:r>
          </a:p>
          <a:p>
            <a:pPr rtl="0" latinLnBrk="1" hangingPunct="0"/>
            <a:r>
              <a:rPr lang="en-US" sz="2000" dirty="0" smtClean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SMS Delivery</a:t>
            </a:r>
          </a:p>
          <a:p>
            <a:pPr rtl="0" latinLnBrk="1" hangingPunct="0"/>
            <a:r>
              <a:rPr lang="en-US" sz="2000" dirty="0" smtClean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R&amp;D</a:t>
            </a:r>
          </a:p>
          <a:p>
            <a:pPr rtl="0" latinLnBrk="1" hangingPunct="0"/>
            <a:r>
              <a:rPr lang="en-US" sz="2000" dirty="0" smtClean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Commodity Models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8772028" y="1839826"/>
            <a:ext cx="729668" cy="987443"/>
            <a:chOff x="8982990" y="1206500"/>
            <a:chExt cx="910309" cy="1231900"/>
          </a:xfrm>
        </p:grpSpPr>
        <p:grpSp>
          <p:nvGrpSpPr>
            <p:cNvPr id="56" name="Group 55"/>
            <p:cNvGrpSpPr/>
            <p:nvPr/>
          </p:nvGrpSpPr>
          <p:grpSpPr>
            <a:xfrm>
              <a:off x="8982990" y="1206500"/>
              <a:ext cx="910309" cy="1231900"/>
              <a:chOff x="8982990" y="1206500"/>
              <a:chExt cx="910309" cy="1231900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3"/>
              <a:srcRect l="15453" t="7663" r="14949" b="22131"/>
              <a:stretch/>
            </p:blipFill>
            <p:spPr>
              <a:xfrm>
                <a:off x="8982990" y="1206500"/>
                <a:ext cx="910309" cy="1231900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9127732" y="1339115"/>
                <a:ext cx="634577" cy="632698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7732" y="1342682"/>
              <a:ext cx="614251" cy="487825"/>
            </a:xfrm>
            <a:prstGeom prst="rect">
              <a:avLst/>
            </a:prstGeom>
          </p:spPr>
        </p:pic>
      </p:grpSp>
      <p:pic>
        <p:nvPicPr>
          <p:cNvPr id="49" name="Picture 6" descr="Image result for Weather ap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488" y="1806480"/>
            <a:ext cx="895117" cy="9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Left Brace 59"/>
          <p:cNvSpPr/>
          <p:nvPr/>
        </p:nvSpPr>
        <p:spPr>
          <a:xfrm rot="10800000">
            <a:off x="3122314" y="1781640"/>
            <a:ext cx="776620" cy="4749307"/>
          </a:xfrm>
          <a:prstGeom prst="leftBrace">
            <a:avLst>
              <a:gd name="adj1" fmla="val 8333"/>
              <a:gd name="adj2" fmla="val 50000"/>
            </a:avLst>
          </a:prstGeom>
          <a:ln w="57150">
            <a:solidFill>
              <a:srgbClr val="009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46036" y="411062"/>
            <a:ext cx="1134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2903F"/>
                </a:solidFill>
                <a:latin typeface="Antenna" charset="0"/>
                <a:ea typeface="Antenna" charset="0"/>
                <a:cs typeface="Antenna" charset="0"/>
              </a:rPr>
              <a:t>Rapid, Flexible Delivery</a:t>
            </a:r>
            <a:endParaRPr lang="en-US" sz="2800" b="1" dirty="0">
              <a:solidFill>
                <a:srgbClr val="32903F"/>
              </a:solidFill>
              <a:latin typeface="Antenna" charset="0"/>
              <a:ea typeface="Antenna" charset="0"/>
              <a:cs typeface="Antenna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6"/>
          <a:srcRect l="42800" t="20687" r="25013" b="51503"/>
          <a:stretch/>
        </p:blipFill>
        <p:spPr>
          <a:xfrm>
            <a:off x="7967382" y="1000739"/>
            <a:ext cx="1608445" cy="70487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140" y="3313339"/>
            <a:ext cx="1807669" cy="1770492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flipV="1">
            <a:off x="5420753" y="2031263"/>
            <a:ext cx="2322383" cy="1163620"/>
          </a:xfrm>
          <a:prstGeom prst="bentConnector3">
            <a:avLst>
              <a:gd name="adj1" fmla="val 12085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792935" y="1208304"/>
            <a:ext cx="20293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Geogrotesque" charset="0"/>
                <a:ea typeface="Geogrotesque" charset="0"/>
                <a:cs typeface="Geogrotesque" charset="0"/>
              </a:rPr>
              <a:t>Direct Integration</a:t>
            </a:r>
          </a:p>
          <a:p>
            <a:endParaRPr lang="en-US" sz="2000" dirty="0" smtClean="0">
              <a:solidFill>
                <a:srgbClr val="7030A0"/>
              </a:solidFill>
              <a:latin typeface="Geogrotesque" charset="0"/>
              <a:ea typeface="Geogrotesque" charset="0"/>
              <a:cs typeface="Geogrotesque" charset="0"/>
            </a:endParaRPr>
          </a:p>
          <a:p>
            <a:r>
              <a:rPr lang="en-US" sz="2000" dirty="0" smtClean="0">
                <a:solidFill>
                  <a:srgbClr val="7030A0"/>
                </a:solidFill>
                <a:latin typeface="Geogrotesque" charset="0"/>
                <a:ea typeface="Geogrotesque" charset="0"/>
                <a:cs typeface="Geogrotesque" charset="0"/>
              </a:rPr>
              <a:t>by API</a:t>
            </a:r>
            <a:endParaRPr lang="en-US" sz="2000" dirty="0">
              <a:solidFill>
                <a:srgbClr val="7030A0"/>
              </a:solidFill>
              <a:latin typeface="Geogrotesque" charset="0"/>
              <a:ea typeface="Geogrotesque" charset="0"/>
              <a:cs typeface="Geogrotesque" charset="0"/>
            </a:endParaRPr>
          </a:p>
        </p:txBody>
      </p:sp>
      <p:cxnSp>
        <p:nvCxnSpPr>
          <p:cNvPr id="55" name="Elbow Connector 54"/>
          <p:cNvCxnSpPr/>
          <p:nvPr/>
        </p:nvCxnSpPr>
        <p:spPr>
          <a:xfrm>
            <a:off x="5257486" y="4111594"/>
            <a:ext cx="2484654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529789" y="3635818"/>
            <a:ext cx="2392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Geogrotesque" charset="0"/>
                <a:ea typeface="Geogrotesque" charset="0"/>
                <a:cs typeface="Geogrotesque" charset="0"/>
              </a:rPr>
              <a:t>Interpreted Insight</a:t>
            </a:r>
            <a:endParaRPr lang="en-US" sz="2000" dirty="0">
              <a:solidFill>
                <a:srgbClr val="7030A0"/>
              </a:solidFill>
              <a:latin typeface="Geogrotesque" charset="0"/>
              <a:ea typeface="Geogrotesque" charset="0"/>
              <a:cs typeface="Geogrotesque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666352" y="5319784"/>
            <a:ext cx="2392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rgbClr val="7030A0"/>
              </a:solidFill>
              <a:latin typeface="Geogrotesque" charset="0"/>
              <a:ea typeface="Geogrotesque" charset="0"/>
              <a:cs typeface="Geogrotesque" charset="0"/>
            </a:endParaRPr>
          </a:p>
          <a:p>
            <a:r>
              <a:rPr lang="en-US" sz="2000" dirty="0" smtClean="0">
                <a:solidFill>
                  <a:srgbClr val="7030A0"/>
                </a:solidFill>
                <a:latin typeface="Geogrotesque" charset="0"/>
                <a:ea typeface="Geogrotesque" charset="0"/>
                <a:cs typeface="Geogrotesque" charset="0"/>
              </a:rPr>
              <a:t>Professional</a:t>
            </a:r>
          </a:p>
          <a:p>
            <a:r>
              <a:rPr lang="en-US" sz="2000" dirty="0" smtClean="0">
                <a:solidFill>
                  <a:srgbClr val="7030A0"/>
                </a:solidFill>
                <a:latin typeface="Geogrotesque" charset="0"/>
                <a:ea typeface="Geogrotesque" charset="0"/>
                <a:cs typeface="Geogrotesque" charset="0"/>
              </a:rPr>
              <a:t>Services</a:t>
            </a:r>
          </a:p>
        </p:txBody>
      </p:sp>
      <p:cxnSp>
        <p:nvCxnSpPr>
          <p:cNvPr id="64" name="Elbow Connector 63"/>
          <p:cNvCxnSpPr/>
          <p:nvPr/>
        </p:nvCxnSpPr>
        <p:spPr>
          <a:xfrm>
            <a:off x="5420753" y="4928648"/>
            <a:ext cx="2390098" cy="1381982"/>
          </a:xfrm>
          <a:prstGeom prst="bentConnector3">
            <a:avLst>
              <a:gd name="adj1" fmla="val 11034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91" y="5319785"/>
            <a:ext cx="1538683" cy="134917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658845" y="3627179"/>
            <a:ext cx="223779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000" dirty="0" smtClean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Commodity </a:t>
            </a:r>
          </a:p>
          <a:p>
            <a:pPr rtl="0" latinLnBrk="1" hangingPunct="0"/>
            <a:r>
              <a:rPr lang="en-US" sz="2000" dirty="0" smtClean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Intelligence Reports</a:t>
            </a:r>
          </a:p>
          <a:p>
            <a:pPr rtl="0" latinLnBrk="1" hangingPunct="0"/>
            <a:r>
              <a:rPr lang="en-US" sz="2000" dirty="0" smtClean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and Indices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658845" y="5521216"/>
            <a:ext cx="192520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000" dirty="0" smtClean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Customized</a:t>
            </a:r>
          </a:p>
          <a:p>
            <a:pPr rtl="0" latinLnBrk="1" hangingPunct="0"/>
            <a:r>
              <a:rPr lang="en-US" sz="2000" dirty="0" smtClean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Implementations</a:t>
            </a:r>
          </a:p>
          <a:p>
            <a:pPr rtl="0" latinLnBrk="1" hangingPunct="0"/>
            <a:r>
              <a:rPr lang="en-US" sz="2000" dirty="0" smtClean="0">
                <a:solidFill>
                  <a:srgbClr val="32903F"/>
                </a:solidFill>
                <a:latin typeface="Geogrotesque" charset="0"/>
                <a:ea typeface="Geogrotesque" charset="0"/>
                <a:cs typeface="Geogrotesque" charset="0"/>
              </a:rPr>
              <a:t>and Analysis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3913441" y="2962587"/>
            <a:ext cx="1507312" cy="2290306"/>
          </a:xfrm>
          <a:prstGeom prst="roundRect">
            <a:avLst>
              <a:gd name="adj" fmla="val 15861"/>
            </a:avLst>
          </a:prstGeom>
          <a:solidFill>
            <a:srgbClr val="0091C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aWhere’s</a:t>
            </a:r>
            <a:endParaRPr kumimoji="0" lang="en-US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Platform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/>
            </a:r>
            <a:b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unlocks</a:t>
            </a: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b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endParaRPr kumimoji="0" lang="en-US" sz="14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Information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  <a:sym typeface="Helvetica Light"/>
              </a:rPr>
              <a:t>And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Insight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91770" y="1667507"/>
            <a:ext cx="2286000" cy="2286000"/>
          </a:xfrm>
          <a:prstGeom prst="ellipse">
            <a:avLst/>
          </a:prstGeom>
          <a:gradFill>
            <a:gsLst>
              <a:gs pos="1000">
                <a:srgbClr val="0093C9">
                  <a:lumMod val="100000"/>
                  <a:alpha val="48000"/>
                </a:srgbClr>
              </a:gs>
              <a:gs pos="100000">
                <a:srgbClr val="72B4C9">
                  <a:alpha val="42000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591770" y="4149517"/>
            <a:ext cx="2286000" cy="2286000"/>
          </a:xfrm>
          <a:prstGeom prst="ellipse">
            <a:avLst/>
          </a:prstGeom>
          <a:gradFill flip="none" rotWithShape="1">
            <a:gsLst>
              <a:gs pos="1000">
                <a:srgbClr val="368F3F"/>
              </a:gs>
              <a:gs pos="100000">
                <a:srgbClr val="368F3F">
                  <a:alpha val="11000"/>
                </a:srgbClr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6713" y="2389879"/>
            <a:ext cx="19161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Agriculture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Information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6325" y="4871889"/>
            <a:ext cx="175689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Agricultural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chemeClr val="bg1"/>
                </a:solidFill>
                <a:sym typeface="Helvetica Light"/>
              </a:rPr>
              <a:t>Insight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25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theme/theme1.xml><?xml version="1.0" encoding="utf-8"?>
<a:theme xmlns:a="http://schemas.openxmlformats.org/drawingml/2006/main" name="Office Theme">
  <a:themeElements>
    <a:clrScheme name="aWhere Colors">
      <a:dk1>
        <a:srgbClr val="262626"/>
      </a:dk1>
      <a:lt1>
        <a:sysClr val="window" lastClr="FFFFFF"/>
      </a:lt1>
      <a:dk2>
        <a:srgbClr val="1F497D"/>
      </a:dk2>
      <a:lt2>
        <a:srgbClr val="EEECE1"/>
      </a:lt2>
      <a:accent1>
        <a:srgbClr val="0093C9"/>
      </a:accent1>
      <a:accent2>
        <a:srgbClr val="368F3F"/>
      </a:accent2>
      <a:accent3>
        <a:srgbClr val="E17C00"/>
      </a:accent3>
      <a:accent4>
        <a:srgbClr val="63B0BB"/>
      </a:accent4>
      <a:accent5>
        <a:srgbClr val="59611B"/>
      </a:accent5>
      <a:accent6>
        <a:srgbClr val="8F3686"/>
      </a:accent6>
      <a:hlink>
        <a:srgbClr val="C90000"/>
      </a:hlink>
      <a:folHlink>
        <a:srgbClr val="FFB600"/>
      </a:folHlink>
    </a:clrScheme>
    <a:fontScheme name="aWhere Theme">
      <a:majorFont>
        <a:latin typeface="Antenna Bold"/>
        <a:ea typeface=""/>
        <a:cs typeface=""/>
      </a:majorFont>
      <a:minorFont>
        <a:latin typeface="Geogrotesqu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aWhere Template 43.potx" id="{5D691466-618B-457B-8F4E-4FE5B5CCE0B7}" vid="{8151C4FF-52B4-4538-9886-0EA46E8884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C74C9CD920A24C80267CB85C00D33B" ma:contentTypeVersion="3" ma:contentTypeDescription="Create a new document." ma:contentTypeScope="" ma:versionID="6568903099467de2e8f745a8fb8e0383">
  <xsd:schema xmlns:xsd="http://www.w3.org/2001/XMLSchema" xmlns:xs="http://www.w3.org/2001/XMLSchema" xmlns:p="http://schemas.microsoft.com/office/2006/metadata/properties" xmlns:ns2="d89ec652-dfdd-4cc9-92b2-a26fb1609be9" xmlns:ns3="291ed476-15e7-4a36-9fae-aaf716835c90" targetNamespace="http://schemas.microsoft.com/office/2006/metadata/properties" ma:root="true" ma:fieldsID="2c9ff70481c1c14dc3b64ace4de3e03e" ns2:_="" ns3:_="">
    <xsd:import namespace="d89ec652-dfdd-4cc9-92b2-a26fb1609be9"/>
    <xsd:import namespace="291ed476-15e7-4a36-9fae-aaf716835c9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ec652-dfdd-4cc9-92b2-a26fb1609b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ed476-15e7-4a36-9fae-aaf716835c90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1255A7-C0AF-434C-A47E-C90EF467AE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9ec652-dfdd-4cc9-92b2-a26fb1609be9"/>
    <ds:schemaRef ds:uri="291ed476-15e7-4a36-9fae-aaf716835c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90035D-83EE-4172-BFBD-5D87E200C268}">
  <ds:schemaRefs>
    <ds:schemaRef ds:uri="http://purl.org/dc/elements/1.1/"/>
    <ds:schemaRef ds:uri="http://schemas.microsoft.com/office/2006/metadata/properties"/>
    <ds:schemaRef ds:uri="d89ec652-dfdd-4cc9-92b2-a26fb1609be9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91ed476-15e7-4a36-9fae-aaf716835c9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C604B3B-89E0-4BE5-9831-D616EB09E2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41129</TotalTime>
  <Words>1467</Words>
  <Application>Microsoft Office PowerPoint</Application>
  <PresentationFormat>Widescreen</PresentationFormat>
  <Paragraphs>296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Antenna</vt:lpstr>
      <vt:lpstr>Antenna Bold</vt:lpstr>
      <vt:lpstr>Antenna Medium</vt:lpstr>
      <vt:lpstr>Arial</vt:lpstr>
      <vt:lpstr>Calibri</vt:lpstr>
      <vt:lpstr>Geogrotesque</vt:lpstr>
      <vt:lpstr>Geogrotesque Lg</vt:lpstr>
      <vt:lpstr>Geogrotesque Md</vt:lpstr>
      <vt:lpstr>Geogrotesque Rg</vt:lpstr>
      <vt:lpstr>Helvetica Light</vt:lpstr>
      <vt:lpstr>Symbol</vt:lpstr>
      <vt:lpstr>Times New Roman</vt:lpstr>
      <vt:lpstr>Office Theme</vt:lpstr>
      <vt:lpstr>1_White</vt:lpstr>
      <vt:lpstr>Hack4Farming Hyderabad</vt:lpstr>
      <vt:lpstr>PowerPoint Presentation</vt:lpstr>
      <vt:lpstr>PowerPoint Presentation</vt:lpstr>
      <vt:lpstr>aWhere Delivers Information &amp; Insight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ICT for Agriculture</vt:lpstr>
      <vt:lpstr>Scouting Application</vt:lpstr>
      <vt:lpstr>Predictive Analytics</vt:lpstr>
      <vt:lpstr>Country and Regional Monitoring</vt:lpstr>
      <vt:lpstr>Hackathon – Extension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Hackathon ROI</vt:lpstr>
      <vt:lpstr>Hack4Farming Series</vt:lpstr>
      <vt:lpstr>The Hack4Farming Hyderabad Challenge</vt:lpstr>
      <vt:lpstr>Judging Criteria</vt:lpstr>
      <vt:lpstr>Solution Design Considerations</vt:lpstr>
      <vt:lpstr>Awards</vt:lpstr>
      <vt:lpstr>PowerPoint Presentation</vt:lpstr>
      <vt:lpstr>PowerPoint Presentation</vt:lpstr>
      <vt:lpstr>Social Media</vt:lpstr>
      <vt:lpstr>aWhere Resources</vt:lpstr>
      <vt:lpstr>Logistics</vt:lpstr>
      <vt:lpstr>Event Program</vt:lpstr>
      <vt:lpstr>Event Program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Kleinfeld</dc:creator>
  <cp:lastModifiedBy>Leila Al-Hamoodah</cp:lastModifiedBy>
  <cp:revision>586</cp:revision>
  <dcterms:created xsi:type="dcterms:W3CDTF">2015-07-22T19:03:02Z</dcterms:created>
  <dcterms:modified xsi:type="dcterms:W3CDTF">2016-05-12T11:27:51Z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0x01010054C74C9CD920A24C80267CB85C00D33B</vt:lpwstr>
  </property>
</Properties>
</file>